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  <p:sldMasterId id="2147483703" r:id="rId2"/>
    <p:sldMasterId id="2147483715" r:id="rId3"/>
  </p:sldMasterIdLst>
  <p:notesMasterIdLst>
    <p:notesMasterId r:id="rId20"/>
  </p:notesMasterIdLst>
  <p:sldIdLst>
    <p:sldId id="961" r:id="rId4"/>
    <p:sldId id="896" r:id="rId5"/>
    <p:sldId id="713" r:id="rId6"/>
    <p:sldId id="712" r:id="rId7"/>
    <p:sldId id="952" r:id="rId8"/>
    <p:sldId id="957" r:id="rId9"/>
    <p:sldId id="963" r:id="rId10"/>
    <p:sldId id="953" r:id="rId11"/>
    <p:sldId id="918" r:id="rId12"/>
    <p:sldId id="960" r:id="rId13"/>
    <p:sldId id="962" r:id="rId14"/>
    <p:sldId id="916" r:id="rId15"/>
    <p:sldId id="965" r:id="rId16"/>
    <p:sldId id="966" r:id="rId17"/>
    <p:sldId id="815" r:id="rId18"/>
    <p:sldId id="639" r:id="rId19"/>
  </p:sldIdLst>
  <p:sldSz cx="9144000" cy="6858000" type="screen4x3"/>
  <p:notesSz cx="6858000" cy="1200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834"/>
    <a:srgbClr val="DCE6F2"/>
    <a:srgbClr val="E6E6E6"/>
    <a:srgbClr val="AA3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187076-8054-40CA-8019-7F7C37746775}" v="2" dt="2019-11-14T15:09:09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212" autoAdjust="0"/>
  </p:normalViewPr>
  <p:slideViewPr>
    <p:cSldViewPr snapToGrid="0">
      <p:cViewPr varScale="1">
        <p:scale>
          <a:sx n="64" d="100"/>
          <a:sy n="64" d="100"/>
        </p:scale>
        <p:origin x="2964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8ECDE-CBC8-43CE-AB17-AE1ED66D0AB8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5651D-3479-41FE-AAAA-4950E6BC8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75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l.org/education/resources/tools-and-strategies/table-talk/propaganda-extremism-online-recruitmen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outhdakotapolitics.blogs.com/south_dakota_politics/2009/04/obama-no-good-very-bad-day-in-london.html" TargetMode="External"/><Relationship Id="rId5" Type="http://schemas.openxmlformats.org/officeDocument/2006/relationships/hyperlink" Target="https://www.theguardian.com/world/2014/jun/23/who-behind-isis-propaganda-operation-Iraq" TargetMode="External"/><Relationship Id="rId4" Type="http://schemas.openxmlformats.org/officeDocument/2006/relationships/hyperlink" Target="https://edition.cnn.com/2019/08/19/opinions/portland-protest-antifa-proud-boys-opinion-obeidallah/index.html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3dhvmPEqw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manchester.ac.uk/discover/news/book-provides-rare-glimpse-inside-the-english-defence-league/" TargetMode="External"/><Relationship Id="rId4" Type="http://schemas.openxmlformats.org/officeDocument/2006/relationships/hyperlink" Target="http://nectar.northampton.ac.uk/6015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uk/pin/104075441370483785/?lp=tru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time.com/3281925/somalia-al-shabab/" TargetMode="External"/><Relationship Id="rId4" Type="http://schemas.openxmlformats.org/officeDocument/2006/relationships/hyperlink" Target="https://www.manchester.ac.uk/discover/news/book-provides-rare-glimpse-inside-the-english-defence-league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3dhvmPEqw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ime.com/3281925/somalia-al-shabab/" TargetMode="External"/><Relationship Id="rId5" Type="http://schemas.openxmlformats.org/officeDocument/2006/relationships/hyperlink" Target="https://www.manchester.ac.uk/discover/news/book-provides-rare-glimpse-inside-the-english-defence-league/" TargetMode="External"/><Relationship Id="rId4" Type="http://schemas.openxmlformats.org/officeDocument/2006/relationships/hyperlink" Target="https://www.pinterest.co.uk/pin/104075441370483785/?lp=true" TargetMode="Externa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ilymotion.com/video/x3cjs5v" TargetMode="External"/><Relationship Id="rId3" Type="http://schemas.openxmlformats.org/officeDocument/2006/relationships/hyperlink" Target="https://www.youtube.com/watch?v=hfOPunAidUQ&amp;t=4s" TargetMode="External"/><Relationship Id="rId7" Type="http://schemas.openxmlformats.org/officeDocument/2006/relationships/hyperlink" Target="https://www.channel4.com/programmes/hate-thy-neighbour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theguardian.com/tv-and-radio/2017/aug/13/stacey-dooley-investigates-bbc3-interview" TargetMode="External"/><Relationship Id="rId5" Type="http://schemas.openxmlformats.org/officeDocument/2006/relationships/hyperlink" Target="https://www.bbc.co.uk/programmes/b007clvf" TargetMode="External"/><Relationship Id="rId4" Type="http://schemas.openxmlformats.org/officeDocument/2006/relationships/hyperlink" Target="https://www.viceland.com/en_us/show/hate-thy-neighbor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tai.info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berliner.com/features/opinion/could-you-be-a-left-wing-extremis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ltai.info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tai.info/" TargetMode="External"/><Relationship Id="rId7" Type="http://schemas.openxmlformats.org/officeDocument/2006/relationships/hyperlink" Target="https://metro.co.uk/2019/09/20/hollyoaks-deserves-praise-gets-tackling-far-right-extremism-uk-10778280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tandard.co.uk/news/london/families-of-westminster-attack-victims-demand-end-to-online-extremism-a3740341.html" TargetMode="External"/><Relationship Id="rId5" Type="http://schemas.openxmlformats.org/officeDocument/2006/relationships/hyperlink" Target="https://www.pinterest.co.uk/pin/104075441370483785/?lp=true" TargetMode="External"/><Relationship Id="rId4" Type="http://schemas.openxmlformats.org/officeDocument/2006/relationships/hyperlink" Target="https://www.standard.co.uk/news/london/westminster-survivor-describes-being-thrown-like-a-rag-doll-over-khalid-masoods-car-a3517336.html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9I56Yr__MI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interest.co.uk/pin/104075441370483785/?lp=true" TargetMode="External"/><Relationship Id="rId4" Type="http://schemas.openxmlformats.org/officeDocument/2006/relationships/hyperlink" Target="https://en.wikipedia.org/wiki/2017_London_Bridge_attack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QsnabyOwy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interest.co.uk/pin/104075441370483785/?lp=true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apple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etro.co.uk/2019/05/02/hollyoaks-spoilers-ste-makes-a-shocking-decision-after-leela-tackles-racist-jonny-9394596/" TargetMode="External"/><Relationship Id="rId3" Type="http://schemas.openxmlformats.org/officeDocument/2006/relationships/hyperlink" Target="https://www.digitalspy.com/soaps/hollyoaks/a29726264/hollyoaks-spoilers-ste-hay-escape-mercedes-suspects/" TargetMode="External"/><Relationship Id="rId7" Type="http://schemas.openxmlformats.org/officeDocument/2006/relationships/hyperlink" Target="https://metro.co.uk/2019/06/13/hollyoaks-spoilers-ste-hay-discovers-the-shocking-truth-about-racist-jonny-baxter-9949481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mirror.co.uk/tv/tv-news/hollyoaks-shock-misbah-maalik-decides-11827951" TargetMode="External"/><Relationship Id="rId5" Type="http://schemas.openxmlformats.org/officeDocument/2006/relationships/hyperlink" Target="https://www.radiotimes.com/news/2018-03-27/hollyoaks-tegan-is-awake-will-she-tell-ste-the-truth-about-ryan/" TargetMode="External"/><Relationship Id="rId4" Type="http://schemas.openxmlformats.org/officeDocument/2006/relationships/hyperlink" Target="https://dictionary.cambridge.org/dictionary/english/radicalize?q=radicalise" TargetMode="External"/><Relationship Id="rId9" Type="http://schemas.openxmlformats.org/officeDocument/2006/relationships/hyperlink" Target="https://www.facebook.com/permalink.php?id=351853981687338&amp;story_fbid=102382289115710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Images:</a:t>
            </a:r>
          </a:p>
          <a:p>
            <a:pPr marL="228600" indent="-228600">
              <a:buAutoNum type="arabicParenR"/>
            </a:pPr>
            <a:r>
              <a:rPr lang="en-GB" dirty="0">
                <a:hlinkClick r:id="rId3"/>
              </a:rPr>
              <a:t>https://www.adl.org/education/resources/tools-and-strategies/table-talk/propaganda-extremism-online-recruitment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>
                <a:hlinkClick r:id="rId4"/>
              </a:rPr>
              <a:t>https://edition.cnn.com/2019/08/19/opinions/portland-protest-antifa-proud-boys-opinion-obeidallah/index.html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>
                <a:hlinkClick r:id="rId5"/>
              </a:rPr>
              <a:t>https://www.theguardian.com/world/2014/jun/23/who-behind-isis-propaganda-operation-Iraq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/>
              <a:t>https://commons.wikimedia.org/wiki/File:%22Freedom_go_to_hell%22.jpg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>
                <a:hlinkClick r:id="rId6"/>
              </a:rPr>
              <a:t>https://southdakotapolitics.blogs.com/south_dakota_politics/2009/04/obama-no-good-very-bad-day-in-london.html</a:t>
            </a:r>
            <a:endParaRPr lang="en-GB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15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 video link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https://www.youtube.com/watch?v=h3dhvmPEqwE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(0:00-4:05)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*Name changed to protect the privacy of the speaker.</a:t>
            </a:r>
          </a:p>
          <a:p>
            <a:pPr marL="0" indent="0">
              <a:buNone/>
            </a:pPr>
            <a:endParaRPr lang="en-GB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 link:</a:t>
            </a:r>
          </a:p>
          <a:p>
            <a:pPr marL="0" indent="0">
              <a:buNone/>
            </a:pPr>
            <a:endParaRPr lang="en-GB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 paraphrased from EDL Mission Summary</a:t>
            </a:r>
          </a:p>
          <a:p>
            <a:pPr marL="228600" indent="-228600">
              <a:buAutoNum type="arabicParenR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Jackson, Paul (2011).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The EDL: Britain's 'New Far Right' Social Movement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(Report). Northampton: University of Northampton</a:t>
            </a:r>
          </a:p>
          <a:p>
            <a:pPr marL="228600" indent="-228600">
              <a:buAutoNum type="arabicParenR"/>
            </a:pP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Busher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Joel (2018). "Why Even Misleading Identity Claims Matter: The Evolution of the English Defence League". 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Political Studies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66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(2). pp. 323–338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+mj-lt"/>
              <a:buNone/>
            </a:pPr>
            <a:endParaRPr lang="en-GB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+mj-lt"/>
              <a:buNone/>
            </a:pP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</a:p>
          <a:p>
            <a:pPr marL="0" indent="0" algn="l">
              <a:buFont typeface="+mj-lt"/>
              <a:buNone/>
            </a:pPr>
            <a:r>
              <a:rPr lang="en-GB" dirty="0">
                <a:hlinkClick r:id="rId5"/>
              </a:rPr>
              <a:t>https://www.manchester.ac.uk/discover/news/book-provides-rare-glimpse-inside-the-english-defence-league/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5651D-3479-41FE-AAAA-4950E6BC866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99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>
                <a:hlinkClick r:id="rId3"/>
              </a:rPr>
              <a:t>https://www.pinterest.co.uk/pin/104075441370483785/?lp=true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>
                <a:hlinkClick r:id="rId4"/>
              </a:rPr>
              <a:t>https://www.manchester.ac.uk/discover/news/book-provides-rare-glimpse-inside-the-english-defence-league/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>
                <a:hlinkClick r:id="rId5"/>
              </a:rPr>
              <a:t>https://time.com/3281925/somalia-al-shabab/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https://i2-prod.mirror.co.uk/incoming/article12638965.ece/ALTERNATES/s615b/EMB-Incident-at-London-Bridge.jpg</a:t>
            </a:r>
          </a:p>
          <a:p>
            <a:pPr marL="0" indent="0">
              <a:buNone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5651D-3479-41FE-AAAA-4950E6BC866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293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 video link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https://www.youtube.com/watch?v=h3dhvmPEqwE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(4:07-end)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>
                <a:hlinkClick r:id="rId4"/>
              </a:rPr>
              <a:t>https://www.pinterest.co.uk/pin/104075441370483785/?lp=true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>
                <a:hlinkClick r:id="rId5"/>
              </a:rPr>
              <a:t>https://www.manchester.ac.uk/discover/news/book-provides-rare-glimpse-inside-the-english-defence-league/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>
                <a:hlinkClick r:id="rId6"/>
              </a:rPr>
              <a:t>https://time.com/3281925/somalia-al-shabab/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https://i2-prod.mirror.co.uk/incoming/article12638965.ece/ALTERNATES/s615b/EMB-Incident-at-London-Bridge.jpg</a:t>
            </a:r>
          </a:p>
          <a:p>
            <a:pPr marL="0" indent="0">
              <a:buNone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5651D-3479-41FE-AAAA-4950E6BC866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974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Alternative Video Link: </a:t>
            </a:r>
            <a:r>
              <a:rPr lang="en-GB" dirty="0"/>
              <a:t> </a:t>
            </a:r>
            <a:r>
              <a:rPr lang="en-GB" dirty="0">
                <a:hlinkClick r:id="rId3"/>
              </a:rPr>
              <a:t>https://www.youtube.com/watch?v=hfOPunAidUQ&amp;t=4s</a:t>
            </a:r>
            <a:endParaRPr lang="en-GB" b="1" dirty="0"/>
          </a:p>
          <a:p>
            <a:endParaRPr lang="en-GB" b="0" dirty="0"/>
          </a:p>
          <a:p>
            <a:pPr lvl="0">
              <a:spcBef>
                <a:spcPts val="0"/>
              </a:spcBef>
              <a:buNone/>
            </a:pPr>
            <a:r>
              <a:rPr lang="en-GB" b="1" dirty="0"/>
              <a:t>Images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>
                <a:hlinkClick r:id="rId4"/>
              </a:rPr>
              <a:t>https://www.viceland.com/en_us/show/hate-thy-neighbo</a:t>
            </a:r>
            <a:r>
              <a:rPr lang="en-GB" dirty="0">
                <a:hlinkClick r:id="rId5"/>
              </a:rPr>
              <a:t>u</a:t>
            </a:r>
            <a:r>
              <a:rPr lang="en-GB" dirty="0">
                <a:hlinkClick r:id="rId4"/>
              </a:rPr>
              <a:t>r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>
                <a:hlinkClick r:id="rId6"/>
              </a:rPr>
              <a:t>https://www.theguardian.com/tv-and-radio/2017/aug/13/stacey-dooley-investigates-bbc3-interview</a:t>
            </a:r>
            <a:r>
              <a:rPr lang="en-GB" dirty="0"/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>
                <a:hlinkClick r:id="rId5"/>
              </a:rPr>
              <a:t>https://www.bbc.co.uk/programmes/b007clvf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References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>
                <a:hlinkClick r:id="rId7"/>
              </a:rPr>
              <a:t>https://www.channel4.com/programmes/hate-thy-neighbour</a:t>
            </a:r>
            <a:endParaRPr lang="en-GB" b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>
                <a:hlinkClick r:id="rId8"/>
              </a:rPr>
              <a:t>https://www.dailymotion.com/video/x3cjs5v</a:t>
            </a:r>
            <a:r>
              <a:rPr lang="en-GB" dirty="0"/>
              <a:t> </a:t>
            </a:r>
            <a:endParaRPr lang="en-GB" dirty="0">
              <a:hlinkClick r:id="" action="ppaction://noaction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>
                <a:hlinkClick r:id="" action="ppaction://noaction"/>
              </a:rPr>
              <a:t>https://www.bbc.co.uk/programmes/b007clvf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5651D-3479-41FE-AAAA-4950E6BC866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05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5651D-3479-41FE-AAAA-4950E6BC866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286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References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dirty="0">
                <a:hlinkClick r:id="rId3"/>
              </a:rPr>
              <a:t>https://www.ltai.info/</a:t>
            </a:r>
            <a:endParaRPr lang="en-US" b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Images: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b="0" dirty="0"/>
              <a:t>iStock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0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  <a:p>
            <a:pPr marL="228600" indent="-228600">
              <a:buFont typeface="+mj-lt"/>
              <a:buAutoNum type="arabicParenR"/>
            </a:pPr>
            <a:r>
              <a:rPr lang="en-GB" dirty="0">
                <a:hlinkClick r:id="rId3"/>
              </a:rPr>
              <a:t>https://dictionary.cambridge.org/dictionary/english/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5651D-3479-41FE-AAAA-4950E6BC86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5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Images: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https://foreignpolicy.com/2017/09/01/the-green-radicals-are-coming-environmental-extremism/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https://www.ft.com/content/bde61e42-9243-11e7-a9e6-11d2f0ebb7f0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https://www.breitbart.com/europe/2018/05/28/vegan-activists-threaten-fire-bomb-butchers-animal-rights-attacks-rise/</a:t>
            </a:r>
          </a:p>
          <a:p>
            <a:pPr marL="228600" indent="-228600">
              <a:buAutoNum type="arabicParenR"/>
            </a:pPr>
            <a:r>
              <a:rPr lang="en-GB" b="0" dirty="0"/>
              <a:t> https://www.flickr.com/photos/arete13/4126186099</a:t>
            </a:r>
          </a:p>
          <a:p>
            <a:pPr marL="228600" indent="-228600">
              <a:buAutoNum type="arabicParenR"/>
            </a:pPr>
            <a:r>
              <a:rPr lang="en-GB" b="0" dirty="0"/>
              <a:t> https://www.haikudeck.com/title-uncategorized-presentation-tRjFKPce3j</a:t>
            </a:r>
          </a:p>
          <a:p>
            <a:pPr marL="228600" indent="-228600">
              <a:buAutoNum type="arabicParenR"/>
            </a:pPr>
            <a:r>
              <a:rPr lang="en-GB" b="0" dirty="0"/>
              <a:t> </a:t>
            </a:r>
            <a:r>
              <a:rPr lang="en-GB" dirty="0">
                <a:hlinkClick r:id="rId3"/>
              </a:rPr>
              <a:t>https://www.exberliner.com/features/opinion/could-you-be-a-left-wing-extremist/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endParaRPr lang="en-GB" b="0" dirty="0"/>
          </a:p>
          <a:p>
            <a:endParaRPr lang="en-GB" b="0" dirty="0"/>
          </a:p>
          <a:p>
            <a:r>
              <a:rPr lang="en-GB" b="0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https://educateagainsthate.com/school-leaders/define-extremism-terrorism-uk-2/</a:t>
            </a:r>
          </a:p>
          <a:p>
            <a:pPr marL="228600" indent="-228600">
              <a:buAutoNum type="arabicParenR"/>
            </a:pPr>
            <a:r>
              <a:rPr lang="en-GB" dirty="0">
                <a:hlinkClick r:id="rId4"/>
              </a:rPr>
              <a:t>https://www.ltai.info/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2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  <a:p>
            <a:pPr marL="228600" indent="-228600">
              <a:buFont typeface="+mj-lt"/>
              <a:buAutoNum type="arabicParenR"/>
            </a:pPr>
            <a:r>
              <a:rPr lang="en-GB" dirty="0">
                <a:hlinkClick r:id="rId3"/>
              </a:rPr>
              <a:t>https://www.ltai.info/</a:t>
            </a:r>
            <a:endParaRPr lang="en-GB" dirty="0"/>
          </a:p>
          <a:p>
            <a:endParaRPr lang="en-GB" dirty="0"/>
          </a:p>
          <a:p>
            <a:r>
              <a:rPr lang="en-GB" dirty="0"/>
              <a:t>Images</a:t>
            </a:r>
          </a:p>
          <a:p>
            <a:pPr marL="228600" indent="-228600">
              <a:buAutoNum type="arabicParenR"/>
            </a:pPr>
            <a:r>
              <a:rPr lang="en-GB" dirty="0">
                <a:hlinkClick r:id="rId4"/>
              </a:rPr>
              <a:t>https://www.standard.co.uk/news/london/westminster-survivor-describes-being-thrown-like-a-rag-doll-over-khalid-masoods-car-a3517336.html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>
                <a:hlinkClick r:id="rId5"/>
              </a:rPr>
              <a:t>https://www.pinterest.co.uk/pin/104075441370483785/?lp=true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>
                <a:hlinkClick r:id="rId6"/>
              </a:rPr>
              <a:t>https://www.standard.co.uk/news/london/families-of-westminster-attack-victims-demand-end-to-online-extremism-a3740341.html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https://i2-prod.mirror.co.uk/incoming/article12638965.ece/ALTERNATES/s615b/EMB-Incident-at-London-Bridge.jpg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>
                <a:hlinkClick r:id="rId7"/>
              </a:rPr>
              <a:t>https://metro.co.uk/2019/09/20/hollyoaks-deserves-praise-gets-tackling-far-right-extremism-uk-10778280/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7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*Name changed to protect the privacy of the speaker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 video link: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https://www.youtube.com/watch?v=a9I56Yr__MI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 link:</a:t>
            </a:r>
          </a:p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References:</a:t>
            </a:r>
          </a:p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1) </a:t>
            </a:r>
            <a:r>
              <a:rPr lang="en-GB" b="0" dirty="0">
                <a:hlinkClick r:id="rId4"/>
              </a:rPr>
              <a:t>https://en.wikipedia.org/wiki/2017_London_Bridge_attack</a:t>
            </a:r>
            <a:endParaRPr lang="en-GB" b="0" dirty="0"/>
          </a:p>
          <a:p>
            <a:pPr marL="0" indent="0" algn="l">
              <a:buFont typeface="+mj-lt"/>
              <a:buNone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+mj-lt"/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Images:</a:t>
            </a:r>
          </a:p>
          <a:p>
            <a:pPr marL="228600" indent="-228600" algn="l">
              <a:buFont typeface="+mj-lt"/>
              <a:buAutoNum type="arabicParenR"/>
            </a:pPr>
            <a:r>
              <a:rPr lang="en-GB" b="0" dirty="0">
                <a:hlinkClick r:id="rId5"/>
              </a:rPr>
              <a:t>https://www.pinterest.co.uk/pin/104075441370483785/?lp=true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algn="l">
              <a:buFont typeface="+mj-lt"/>
              <a:buAutoNum type="arabicParenR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https://i2-prod.mirror.co.uk/incoming/article12638965.ece/ALTERNATES/s615b/EMB-Incident-at-London-Bridge.jpg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5651D-3479-41FE-AAAA-4950E6BC866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854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 link: </a:t>
            </a:r>
            <a:r>
              <a:rPr lang="en-GB" b="0" dirty="0">
                <a:hlinkClick r:id="rId3"/>
              </a:rPr>
              <a:t>https://www.youtube.com/watch?v=CQsnabyOwyc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algn="l">
              <a:buFont typeface="+mj-lt"/>
              <a:buAutoNum type="arabicPeriod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+mj-lt"/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Images:</a:t>
            </a:r>
          </a:p>
          <a:p>
            <a:pPr marL="228600" indent="-228600" algn="l">
              <a:buFont typeface="+mj-lt"/>
              <a:buAutoNum type="arabicParenR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iStock</a:t>
            </a:r>
          </a:p>
          <a:p>
            <a:pPr marL="228600" indent="-228600" algn="l">
              <a:buFont typeface="+mj-lt"/>
              <a:buAutoNum type="arabicParenR"/>
            </a:pPr>
            <a:r>
              <a:rPr lang="en-GB" dirty="0">
                <a:hlinkClick r:id="rId4"/>
              </a:rPr>
              <a:t>https://www.pinterest.co.uk/pin/104075441370483785/?lp=true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5651D-3479-41FE-AAAA-4950E6BC866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020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Images: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https://emojipedia.org/apple/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69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References: 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https://www.digitalspy.com/soaps/hollyoaks/a29726264/hollyoaks-spoilers-ste-hay-escape-mercedes-suspects/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R"/>
            </a:pPr>
            <a:r>
              <a:rPr lang="en-GB" dirty="0">
                <a:hlinkClick r:id="rId4"/>
              </a:rPr>
              <a:t>https://dictionary.cambridge.org/dictionary/english/radicalize?q=radicalise</a:t>
            </a:r>
            <a:endParaRPr lang="en-GB" dirty="0"/>
          </a:p>
          <a:p>
            <a:endParaRPr lang="en-GB" dirty="0"/>
          </a:p>
          <a:p>
            <a:r>
              <a:rPr lang="en-GB" dirty="0"/>
              <a:t>Images: </a:t>
            </a:r>
          </a:p>
          <a:p>
            <a:pPr marL="228600" indent="-228600">
              <a:buAutoNum type="arabicParenR"/>
            </a:pPr>
            <a:r>
              <a:rPr lang="en-GB" dirty="0">
                <a:hlinkClick r:id="rId5"/>
              </a:rPr>
              <a:t>https://www.radiotimes.com/news/2018-03-27/hollyoaks-tegan-is-awake-will-she-tell-ste-the-truth-about-ryan/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>
                <a:hlinkClick r:id="rId6"/>
              </a:rPr>
              <a:t>https://www.mirror.co.uk/tv/tv-news/hollyoaks-shock-misbah-maalik-decides-11827951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>
                <a:hlinkClick r:id="rId7"/>
              </a:rPr>
              <a:t>https://metro.co.uk/2019/06/13/hollyoaks-spoilers-ste-hay-discovers-the-shocking-truth-about-racist-jonny-baxter-9949481/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>
                <a:hlinkClick r:id="rId8"/>
              </a:rPr>
              <a:t>https://metro.co.uk/2019/05/02/hollyoaks-spoilers-ste-makes-a-shocking-decision-after-leela-tackles-racist-jonny-9394596/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>
                <a:hlinkClick r:id="rId9"/>
              </a:rPr>
              <a:t>https://www.facebook.com/permalink.php?id=351853981687338&amp;story_fbid=1023822891157107</a:t>
            </a: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8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A70E7-3C8C-472E-910F-5D591692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170" y="2420026"/>
            <a:ext cx="1999661" cy="2017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AD2EDB-A7E6-4118-B366-6E2D82288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725" y="2124745"/>
            <a:ext cx="993753" cy="956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EE5B9-5D5D-464A-A82B-BF2F089D3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720">
            <a:off x="2542493" y="954518"/>
            <a:ext cx="499626" cy="595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201E08-445F-4969-842D-8287DF2BC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639" y="3349942"/>
            <a:ext cx="654377" cy="980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27D556-59F7-424F-9225-FD5341B622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452" y="2873384"/>
            <a:ext cx="829498" cy="164267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1BFCD-CDBC-443E-B743-AC84C5E56E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7971" y="4207070"/>
            <a:ext cx="3529013" cy="683772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Primary KS1</a:t>
            </a:r>
          </a:p>
        </p:txBody>
      </p:sp>
    </p:spTree>
    <p:extLst>
      <p:ext uri="{BB962C8B-B14F-4D97-AF65-F5344CB8AC3E}">
        <p14:creationId xmlns:p14="http://schemas.microsoft.com/office/powerpoint/2010/main" val="187084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32B78-DC47-4EF7-8377-CAD9B7510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811BCB-6383-4BBE-8F38-2811A1D36375}"/>
              </a:ext>
            </a:extLst>
          </p:cNvPr>
          <p:cNvGrpSpPr/>
          <p:nvPr/>
        </p:nvGrpSpPr>
        <p:grpSpPr>
          <a:xfrm>
            <a:off x="3541893" y="2503328"/>
            <a:ext cx="2722203" cy="2748632"/>
            <a:chOff x="3635896" y="2780928"/>
            <a:chExt cx="2722203" cy="27486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6B8D68-E61A-41B5-83C7-05C79518C926}"/>
                </a:ext>
              </a:extLst>
            </p:cNvPr>
            <p:cNvGrpSpPr/>
            <p:nvPr/>
          </p:nvGrpSpPr>
          <p:grpSpPr>
            <a:xfrm>
              <a:off x="3635896" y="2780928"/>
              <a:ext cx="2722203" cy="2748632"/>
              <a:chOff x="3635896" y="2780928"/>
              <a:chExt cx="2722203" cy="274863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5BB686D-62CB-447D-913B-FE2A5C284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35896" y="2780928"/>
                <a:ext cx="2722203" cy="274863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2A87CED-981C-4BF2-8994-CDAA3FEA5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5976" y="4149080"/>
                <a:ext cx="655780" cy="660365"/>
              </a:xfrm>
              <a:prstGeom prst="rect">
                <a:avLst/>
              </a:prstGeom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05739293-DC20-496C-B38E-61B462753C9F}"/>
                </a:ext>
              </a:extLst>
            </p:cNvPr>
            <p:cNvSpPr/>
            <p:nvPr/>
          </p:nvSpPr>
          <p:spPr>
            <a:xfrm>
              <a:off x="4079149" y="4061384"/>
              <a:ext cx="1152128" cy="884265"/>
            </a:xfrm>
            <a:prstGeom prst="frame">
              <a:avLst>
                <a:gd name="adj1" fmla="val 2443"/>
              </a:avLst>
            </a:prstGeom>
            <a:solidFill>
              <a:srgbClr val="6088EF"/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D188BFA-42D5-4812-946F-4D320F4D42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130" y="5817904"/>
            <a:ext cx="3347864" cy="538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3753F7-84DA-4001-BFD1-056FC0FF6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4E4566-B2BC-475A-9EFF-BA5C7B4CABBD}"/>
              </a:ext>
            </a:extLst>
          </p:cNvPr>
          <p:cNvSpPr/>
          <p:nvPr/>
        </p:nvSpPr>
        <p:spPr>
          <a:xfrm>
            <a:off x="1970664" y="982129"/>
            <a:ext cx="5238398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b="1">
                <a:solidFill>
                  <a:srgbClr val="2D2D2D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Vote now on…</a:t>
            </a:r>
            <a:b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800" b="1" u="sng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www.votesforschools.com</a:t>
            </a:r>
            <a: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63448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36DD4-3030-3C4E-B0CA-BD7DA1983090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00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36DD4-3030-3C4E-B0CA-BD7DA1983090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3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m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7237562" cy="457199"/>
          </a:xfrm>
        </p:spPr>
        <p:txBody>
          <a:bodyPr>
            <a:no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en-US"/>
              <a:t>Commonly used boxes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172E2-B8C0-4B53-8CD7-E38E5A07A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978" y="1620499"/>
            <a:ext cx="4355980" cy="2541708"/>
          </a:xfrm>
          <a:prstGeom prst="cloud">
            <a:avLst/>
          </a:prstGeom>
          <a:solidFill>
            <a:schemeClr val="accent1"/>
          </a:solidFill>
          <a:ln w="28575">
            <a:solidFill>
              <a:srgbClr val="AA32EA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Group task (Time in mins)</a:t>
            </a:r>
          </a:p>
          <a:p>
            <a:pPr lvl="1"/>
            <a:r>
              <a:rPr lang="en-US"/>
              <a:t>Activity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843B41-02CF-4B64-BCD9-B9CC93735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3036" y="1148331"/>
            <a:ext cx="2994025" cy="1080000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AA32EA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US"/>
              <a:t>Information box – key words in bold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8D644EF-BAA6-4E05-AE1F-70DBA267B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1859" y="3622207"/>
            <a:ext cx="2994025" cy="1080000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AA32EA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SEND/Definition Box: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8471F-BD68-4AFA-90A1-ED78E7901F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1859" y="2385269"/>
            <a:ext cx="2995200" cy="1080000"/>
          </a:xfrm>
          <a:prstGeom prst="roundRect">
            <a:avLst/>
          </a:prstGeom>
          <a:solidFill>
            <a:srgbClr val="AA32EA"/>
          </a:solidFill>
          <a:ln>
            <a:solidFill>
              <a:srgbClr val="AA32EA"/>
            </a:solidFill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Challenge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269F30-4ADC-40DA-AD25-97F31391C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1858" y="4859145"/>
            <a:ext cx="2994025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Teachers note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33C272E-2746-4403-A6CE-5E6DA90627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81956" y="4859145"/>
            <a:ext cx="2994025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A32EA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US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35677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A70E7-3C8C-472E-910F-5D591692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170" y="2420026"/>
            <a:ext cx="1999661" cy="2017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AD2EDB-A7E6-4118-B366-6E2D82288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725" y="2124745"/>
            <a:ext cx="993753" cy="956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EE5B9-5D5D-464A-A82B-BF2F089D3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720">
            <a:off x="2542493" y="954518"/>
            <a:ext cx="499626" cy="595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201E08-445F-4969-842D-8287DF2BC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639" y="3349942"/>
            <a:ext cx="654377" cy="980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27D556-59F7-424F-9225-FD5341B622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452" y="2873384"/>
            <a:ext cx="829498" cy="164267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1BFCD-CDBC-443E-B743-AC84C5E56E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7971" y="4207070"/>
            <a:ext cx="3529013" cy="683772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Primary KS1</a:t>
            </a:r>
          </a:p>
        </p:txBody>
      </p:sp>
    </p:spTree>
    <p:extLst>
      <p:ext uri="{BB962C8B-B14F-4D97-AF65-F5344CB8AC3E}">
        <p14:creationId xmlns:p14="http://schemas.microsoft.com/office/powerpoint/2010/main" val="505435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9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7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finish sign">
            <a:extLst>
              <a:ext uri="{FF2B5EF4-FFF2-40B4-BE49-F238E27FC236}">
                <a16:creationId xmlns:a16="http://schemas.microsoft.com/office/drawing/2014/main" id="{B3EC44D8-1F0E-474B-B346-B47AC186D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9817" y="4985651"/>
            <a:ext cx="1228485" cy="12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9">
            <a:extLst>
              <a:ext uri="{FF2B5EF4-FFF2-40B4-BE49-F238E27FC236}">
                <a16:creationId xmlns:a16="http://schemas.microsoft.com/office/drawing/2014/main" id="{E61A4D26-4875-40CA-A5B2-7B453F8FE296}"/>
              </a:ext>
            </a:extLst>
          </p:cNvPr>
          <p:cNvSpPr/>
          <p:nvPr/>
        </p:nvSpPr>
        <p:spPr>
          <a:xfrm>
            <a:off x="836464" y="1772816"/>
            <a:ext cx="7581822" cy="4000976"/>
          </a:xfrm>
          <a:custGeom>
            <a:avLst/>
            <a:gdLst>
              <a:gd name="connsiteX0" fmla="*/ 0 w 7263928"/>
              <a:gd name="connsiteY0" fmla="*/ 75127 h 3582415"/>
              <a:gd name="connsiteX1" fmla="*/ 6150280 w 7263928"/>
              <a:gd name="connsiteY1" fmla="*/ 100179 h 3582415"/>
              <a:gd name="connsiteX2" fmla="*/ 6770318 w 7263928"/>
              <a:gd name="connsiteY2" fmla="*/ 1052157 h 3582415"/>
              <a:gd name="connsiteX3" fmla="*/ 795403 w 7263928"/>
              <a:gd name="connsiteY3" fmla="*/ 1803719 h 3582415"/>
              <a:gd name="connsiteX4" fmla="*/ 989557 w 7263928"/>
              <a:gd name="connsiteY4" fmla="*/ 3075110 h 3582415"/>
              <a:gd name="connsiteX5" fmla="*/ 6657584 w 7263928"/>
              <a:gd name="connsiteY5" fmla="*/ 3582415 h 35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3928" h="3582415">
                <a:moveTo>
                  <a:pt x="0" y="75127"/>
                </a:moveTo>
                <a:cubicBezTo>
                  <a:pt x="2510947" y="6234"/>
                  <a:pt x="5021894" y="-62659"/>
                  <a:pt x="6150280" y="100179"/>
                </a:cubicBezTo>
                <a:cubicBezTo>
                  <a:pt x="7278666" y="263017"/>
                  <a:pt x="7662797" y="768234"/>
                  <a:pt x="6770318" y="1052157"/>
                </a:cubicBezTo>
                <a:cubicBezTo>
                  <a:pt x="5877839" y="1336080"/>
                  <a:pt x="1758863" y="1466560"/>
                  <a:pt x="795403" y="1803719"/>
                </a:cubicBezTo>
                <a:cubicBezTo>
                  <a:pt x="-168057" y="2140878"/>
                  <a:pt x="12527" y="2778661"/>
                  <a:pt x="989557" y="3075110"/>
                </a:cubicBezTo>
                <a:cubicBezTo>
                  <a:pt x="1966587" y="3371559"/>
                  <a:pt x="4312085" y="3476987"/>
                  <a:pt x="6657584" y="3582415"/>
                </a:cubicBezTo>
              </a:path>
            </a:pathLst>
          </a:custGeom>
          <a:noFill/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highlight>
                <a:srgbClr val="03ABE1"/>
              </a:highlight>
              <a:latin typeface="Century Gothic"/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thehiveinsight.com/wp-content/themes/tsu/css/images/signs-right-start.png">
            <a:extLst>
              <a:ext uri="{FF2B5EF4-FFF2-40B4-BE49-F238E27FC236}">
                <a16:creationId xmlns:a16="http://schemas.microsoft.com/office/drawing/2014/main" id="{3E3F0D5E-229D-49A7-AAB6-0D351DD0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48457"/>
            <a:ext cx="1431618" cy="12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DB6B306F-BFCD-4479-ACB0-81C8F27DCE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1476" y="3434574"/>
            <a:ext cx="1799130" cy="114925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71B64D-5B71-48B0-A10B-5D516CB7DCF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>
                <a:latin typeface="Century Gothic"/>
                <a:cs typeface="Century Gothic"/>
              </a:rPr>
              <a:t>Our learning journey for this week!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CCE3C3-94F3-4F76-9B2B-3CFAD82825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845" y="365399"/>
            <a:ext cx="871804" cy="877900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5F20F20-48E6-4C24-8828-2C82B4338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7538" y="1231203"/>
            <a:ext cx="1712913" cy="11096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68CCFB-DEDB-423B-A8FC-3A26C842F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864" y="1140405"/>
            <a:ext cx="1884045" cy="11613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28DE195-DDB4-47F8-8B8C-DC750A8D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1812" y="2648486"/>
            <a:ext cx="1713599" cy="11088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C074B4FC-009B-47F9-A785-7C0FDE0B9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3747" y="2892932"/>
            <a:ext cx="2064047" cy="1173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4ADB8F8D-C5D2-43D9-95F6-8953E23439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59285" y="5006403"/>
            <a:ext cx="2064047" cy="12928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22C82-1322-47F0-8433-07036B1A3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301" y="5062265"/>
            <a:ext cx="1487488" cy="11811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Vote!</a:t>
            </a:r>
          </a:p>
        </p:txBody>
      </p:sp>
    </p:spTree>
    <p:extLst>
      <p:ext uri="{BB962C8B-B14F-4D97-AF65-F5344CB8AC3E}">
        <p14:creationId xmlns:p14="http://schemas.microsoft.com/office/powerpoint/2010/main" val="4127620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7237562" cy="457199"/>
          </a:xfrm>
        </p:spPr>
        <p:txBody>
          <a:bodyPr>
            <a:no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en-US"/>
              <a:t>Commonly used boxes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172E2-B8C0-4B53-8CD7-E38E5A07A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058" y="1978534"/>
            <a:ext cx="4355980" cy="2541708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1800"/>
            </a:lvl2pPr>
          </a:lstStyle>
          <a:p>
            <a:pPr lvl="0"/>
            <a:r>
              <a:rPr lang="en-US"/>
              <a:t>Activity Title (Time in mins)</a:t>
            </a:r>
          </a:p>
          <a:p>
            <a:pPr lvl="1"/>
            <a:r>
              <a:rPr lang="en-US"/>
              <a:t>Activity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843B41-02CF-4B64-BCD9-B9CC93735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3036" y="1148331"/>
            <a:ext cx="2994025" cy="108000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Information box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8D644EF-BAA6-4E05-AE1F-70DBA267B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1859" y="3622207"/>
            <a:ext cx="2994025" cy="10800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SEND/Definition Box: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8471F-BD68-4AFA-90A1-ED78E7901F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1859" y="2385269"/>
            <a:ext cx="2995200" cy="1080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Challenge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269F30-4ADC-40DA-AD25-97F31391C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1858" y="4859145"/>
            <a:ext cx="2994025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Teachers note</a:t>
            </a:r>
          </a:p>
        </p:txBody>
      </p:sp>
    </p:spTree>
    <p:extLst>
      <p:ext uri="{BB962C8B-B14F-4D97-AF65-F5344CB8AC3E}">
        <p14:creationId xmlns:p14="http://schemas.microsoft.com/office/powerpoint/2010/main" val="2604945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FFBDDD-9207-49ED-865E-A2FFF820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158"/>
          </a:xfrm>
        </p:spPr>
        <p:txBody>
          <a:bodyPr>
            <a:normAutofit/>
          </a:bodyPr>
          <a:lstStyle>
            <a:lvl1pPr algn="l">
              <a:defRPr lang="en-US"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9076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AE51AC2F-5D49-437A-B71F-AC28FAAA6B62}"/>
              </a:ext>
            </a:extLst>
          </p:cNvPr>
          <p:cNvSpPr/>
          <p:nvPr/>
        </p:nvSpPr>
        <p:spPr>
          <a:xfrm rot="10800000" flipH="1">
            <a:off x="157338" y="179617"/>
            <a:ext cx="8822067" cy="6493325"/>
          </a:xfrm>
          <a:prstGeom prst="rtTriangle">
            <a:avLst/>
          </a:prstGeom>
          <a:solidFill>
            <a:srgbClr val="EF3340">
              <a:alpha val="2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387F906-A046-4906-AAB7-A2E22576770C}"/>
              </a:ext>
            </a:extLst>
          </p:cNvPr>
          <p:cNvSpPr/>
          <p:nvPr/>
        </p:nvSpPr>
        <p:spPr>
          <a:xfrm flipH="1">
            <a:off x="164595" y="162818"/>
            <a:ext cx="8822067" cy="6510124"/>
          </a:xfrm>
          <a:prstGeom prst="rtTriangle">
            <a:avLst/>
          </a:prstGeom>
          <a:solidFill>
            <a:srgbClr val="6088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FF838-6CF6-4B1B-A723-A7C303CB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F1D4E-8A1B-44F5-B99D-49C8CA4E5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7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9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04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86F9D-ED51-4C42-8081-D1B5B8262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CFA275-FCCB-4B08-8C81-F682CFC0ECC5}"/>
              </a:ext>
            </a:extLst>
          </p:cNvPr>
          <p:cNvSpPr/>
          <p:nvPr/>
        </p:nvSpPr>
        <p:spPr>
          <a:xfrm>
            <a:off x="170357" y="183775"/>
            <a:ext cx="4410269" cy="6487200"/>
          </a:xfrm>
          <a:prstGeom prst="rect">
            <a:avLst/>
          </a:prstGeom>
          <a:solidFill>
            <a:srgbClr val="DDE8F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E1AFD-4D94-4056-96C7-7C40F622007E}"/>
              </a:ext>
            </a:extLst>
          </p:cNvPr>
          <p:cNvSpPr/>
          <p:nvPr/>
        </p:nvSpPr>
        <p:spPr>
          <a:xfrm>
            <a:off x="4565957" y="184515"/>
            <a:ext cx="4410269" cy="6487200"/>
          </a:xfrm>
          <a:prstGeom prst="rect">
            <a:avLst/>
          </a:prstGeom>
          <a:solidFill>
            <a:srgbClr val="FFD3D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038C7D-BC9C-40A7-9010-BDAEA851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867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65913" y="6218236"/>
            <a:ext cx="2133600" cy="365125"/>
          </a:xfrm>
        </p:spPr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4FC0DA-1F7A-4A4F-96DF-822CA2457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640"/>
            <a:ext cx="8229600" cy="1199413"/>
          </a:xfr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Copy the Vote Topic Question Here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349FA-FA0A-47CF-B375-590C3935656D}"/>
              </a:ext>
            </a:extLst>
          </p:cNvPr>
          <p:cNvSpPr/>
          <p:nvPr/>
        </p:nvSpPr>
        <p:spPr>
          <a:xfrm>
            <a:off x="412544" y="1708914"/>
            <a:ext cx="4176347" cy="432047"/>
          </a:xfrm>
          <a:prstGeom prst="rect">
            <a:avLst/>
          </a:prstGeom>
          <a:solidFill>
            <a:srgbClr val="DF606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Yes</a:t>
            </a:r>
            <a:endParaRPr lang="en-GB" sz="1800" b="1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681413-D22E-44B1-B3BB-C8FC00A935E9}"/>
              </a:ext>
            </a:extLst>
          </p:cNvPr>
          <p:cNvSpPr/>
          <p:nvPr/>
        </p:nvSpPr>
        <p:spPr>
          <a:xfrm>
            <a:off x="4588890" y="1708914"/>
            <a:ext cx="4142566" cy="432047"/>
          </a:xfrm>
          <a:prstGeom prst="rect">
            <a:avLst/>
          </a:prstGeom>
          <a:solidFill>
            <a:srgbClr val="80A0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No</a:t>
            </a:r>
            <a:endParaRPr lang="en-GB" sz="1800" b="1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7DCD71-72C7-4C2F-A1C6-C354E9ECE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51" y="2140961"/>
            <a:ext cx="4176713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These boxes should </a:t>
            </a:r>
            <a:r>
              <a:rPr lang="en-US" err="1"/>
              <a:t>summarise</a:t>
            </a:r>
            <a:r>
              <a:rPr lang="en-US"/>
              <a:t> the main arguments for each side of the question. </a:t>
            </a:r>
          </a:p>
          <a:p>
            <a:pPr lvl="0"/>
            <a:r>
              <a:rPr lang="en-US"/>
              <a:t>The bullet points should be the same </a:t>
            </a:r>
            <a:r>
              <a:rPr lang="en-US" err="1"/>
              <a:t>colour</a:t>
            </a:r>
            <a:r>
              <a:rPr lang="en-US"/>
              <a:t> as the above box.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9463" y="2135646"/>
            <a:ext cx="4141787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These boxes should </a:t>
            </a:r>
            <a:r>
              <a:rPr lang="en-US" err="1"/>
              <a:t>summarise</a:t>
            </a:r>
            <a:r>
              <a:rPr lang="en-US"/>
              <a:t> the main arguments for each side of the question. </a:t>
            </a:r>
          </a:p>
          <a:p>
            <a:pPr lvl="0"/>
            <a:r>
              <a:rPr lang="en-US"/>
              <a:t>The bullet points should be the same </a:t>
            </a:r>
            <a:r>
              <a:rPr lang="en-US" err="1"/>
              <a:t>colour</a:t>
            </a:r>
            <a:r>
              <a:rPr lang="en-US"/>
              <a:t> as the above box.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EFFCF4-0AFB-410B-8337-96BC925D1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79" y="5576885"/>
            <a:ext cx="1108396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83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er Launch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1DEF6-C112-4BCD-8EF8-ADB6CE45252E}"/>
              </a:ext>
            </a:extLst>
          </p:cNvPr>
          <p:cNvSpPr/>
          <p:nvPr/>
        </p:nvSpPr>
        <p:spPr>
          <a:xfrm>
            <a:off x="172439" y="3420376"/>
            <a:ext cx="8800676" cy="3259377"/>
          </a:xfrm>
          <a:prstGeom prst="rect">
            <a:avLst/>
          </a:prstGeom>
          <a:solidFill>
            <a:srgbClr val="EF3340">
              <a:alpha val="13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F833950-833C-475A-A691-4FE801C34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2875" y="3730469"/>
            <a:ext cx="4278975" cy="26717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GB"/>
              <a:t>DRAG </a:t>
            </a:r>
          </a:p>
          <a:p>
            <a:pPr lvl="0"/>
            <a:r>
              <a:rPr lang="en-GB"/>
              <a:t>Career spotlight: This is .... He is a .., which means ... </a:t>
            </a:r>
          </a:p>
          <a:p>
            <a:pPr lvl="0"/>
            <a:endParaRPr lang="en-GB"/>
          </a:p>
          <a:p>
            <a:pPr lvl="0"/>
            <a:r>
              <a:rPr lang="en-GB"/>
              <a:t>Click him to hear about how he got into a career in 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50BE83-20A5-4AD5-9347-F6ED54151A4F}"/>
              </a:ext>
            </a:extLst>
          </p:cNvPr>
          <p:cNvSpPr/>
          <p:nvPr/>
        </p:nvSpPr>
        <p:spPr>
          <a:xfrm>
            <a:off x="163813" y="178249"/>
            <a:ext cx="8800676" cy="3240360"/>
          </a:xfrm>
          <a:prstGeom prst="rect">
            <a:avLst/>
          </a:prstGeom>
          <a:solidFill>
            <a:srgbClr val="80A0F2">
              <a:alpha val="30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C77992-C979-4C00-A915-6251B7797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74641"/>
            <a:ext cx="3849545" cy="520349"/>
          </a:xfrm>
        </p:spPr>
        <p:txBody>
          <a:bodyPr/>
          <a:lstStyle>
            <a:lvl1pPr marL="0" marR="0" indent="0" algn="l" rtl="0">
              <a:spcBef>
                <a:spcPts val="0"/>
              </a:spcBef>
              <a:buSzPct val="25000"/>
              <a:buNone/>
              <a:defRPr/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Career Launchpad!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202AE5B-4974-447F-8ABF-D12E9A89C0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73688" y="846138"/>
            <a:ext cx="3078162" cy="244387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/>
              <a:t>An image relating to the information on the left.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0ACCFD2-7943-4AEF-88F0-D1F867DF1B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9914" y="3745793"/>
            <a:ext cx="2960687" cy="267247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/>
              <a:t>A screenshot of the video used in Career Spotlight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4081CE7-9680-41C6-8AA6-ACAF4C6CC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10" y="824725"/>
            <a:ext cx="4298950" cy="37384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Learn about…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77652-284D-459B-921E-278C7A439E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31" y="6626489"/>
            <a:ext cx="2427287" cy="194845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Place hyperlink to </a:t>
            </a:r>
            <a:r>
              <a:rPr lang="en-US" err="1"/>
              <a:t>SafeShare</a:t>
            </a:r>
            <a:r>
              <a:rPr lang="en-US"/>
              <a:t> video here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6DFA2-68E5-4B17-8F90-38FBDAC80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610" y="1276255"/>
            <a:ext cx="4699229" cy="201304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Further information about the topic.</a:t>
            </a:r>
          </a:p>
        </p:txBody>
      </p:sp>
    </p:spTree>
    <p:extLst>
      <p:ext uri="{BB962C8B-B14F-4D97-AF65-F5344CB8AC3E}">
        <p14:creationId xmlns:p14="http://schemas.microsoft.com/office/powerpoint/2010/main" val="3727015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32B78-DC47-4EF7-8377-CAD9B7510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811BCB-6383-4BBE-8F38-2811A1D36375}"/>
              </a:ext>
            </a:extLst>
          </p:cNvPr>
          <p:cNvGrpSpPr/>
          <p:nvPr/>
        </p:nvGrpSpPr>
        <p:grpSpPr>
          <a:xfrm>
            <a:off x="3541893" y="2503328"/>
            <a:ext cx="2722203" cy="2748632"/>
            <a:chOff x="3635896" y="2780928"/>
            <a:chExt cx="2722203" cy="27486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6B8D68-E61A-41B5-83C7-05C79518C926}"/>
                </a:ext>
              </a:extLst>
            </p:cNvPr>
            <p:cNvGrpSpPr/>
            <p:nvPr/>
          </p:nvGrpSpPr>
          <p:grpSpPr>
            <a:xfrm>
              <a:off x="3635896" y="2780928"/>
              <a:ext cx="2722203" cy="2748632"/>
              <a:chOff x="3635896" y="2780928"/>
              <a:chExt cx="2722203" cy="274863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5BB686D-62CB-447D-913B-FE2A5C284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35896" y="2780928"/>
                <a:ext cx="2722203" cy="274863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2A87CED-981C-4BF2-8994-CDAA3FEA5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5976" y="4149080"/>
                <a:ext cx="655780" cy="660365"/>
              </a:xfrm>
              <a:prstGeom prst="rect">
                <a:avLst/>
              </a:prstGeom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05739293-DC20-496C-B38E-61B462753C9F}"/>
                </a:ext>
              </a:extLst>
            </p:cNvPr>
            <p:cNvSpPr/>
            <p:nvPr/>
          </p:nvSpPr>
          <p:spPr>
            <a:xfrm>
              <a:off x="4079149" y="4061384"/>
              <a:ext cx="1152128" cy="884265"/>
            </a:xfrm>
            <a:prstGeom prst="frame">
              <a:avLst>
                <a:gd name="adj1" fmla="val 2443"/>
              </a:avLst>
            </a:prstGeom>
            <a:solidFill>
              <a:srgbClr val="6088EF"/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D188BFA-42D5-4812-946F-4D320F4D42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5955611"/>
            <a:ext cx="3347864" cy="538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3753F7-84DA-4001-BFD1-056FC0FF6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4E4566-B2BC-475A-9EFF-BA5C7B4CABBD}"/>
              </a:ext>
            </a:extLst>
          </p:cNvPr>
          <p:cNvSpPr/>
          <p:nvPr/>
        </p:nvSpPr>
        <p:spPr>
          <a:xfrm>
            <a:off x="1970664" y="982129"/>
            <a:ext cx="5238398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b="1">
                <a:solidFill>
                  <a:srgbClr val="2D2D2D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Vote now on…</a:t>
            </a:r>
            <a:b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800" b="1" u="sng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www.votesforschools.com</a:t>
            </a:r>
            <a: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487079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C176-9C3E-4E4C-AF0F-A4FE49B5BCA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4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Shape 90">
            <a:extLst>
              <a:ext uri="{FF2B5EF4-FFF2-40B4-BE49-F238E27FC236}">
                <a16:creationId xmlns:a16="http://schemas.microsoft.com/office/drawing/2014/main" id="{CE44694D-DDDC-453D-9B58-4CA6A5A5C3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7900" y="1701523"/>
            <a:ext cx="2638276" cy="2447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126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93989"/>
            <a:ext cx="7772400" cy="1470025"/>
          </a:xfrm>
        </p:spPr>
        <p:txBody>
          <a:bodyPr>
            <a:normAutofit/>
          </a:bodyPr>
          <a:lstStyle>
            <a:lvl1pPr algn="ctr">
              <a:defRPr sz="2800" b="1">
                <a:latin typeface="+mn-lt"/>
              </a:defRPr>
            </a:lvl1pPr>
          </a:lstStyle>
          <a:p>
            <a:r>
              <a:rPr lang="en-US"/>
              <a:t>Centre Question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56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sues to Cons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Shape 112">
            <a:extLst>
              <a:ext uri="{FF2B5EF4-FFF2-40B4-BE49-F238E27FC236}">
                <a16:creationId xmlns:a16="http://schemas.microsoft.com/office/drawing/2014/main" id="{C9141307-E037-4722-A5F4-194B94CCA1E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2400" y="260647"/>
            <a:ext cx="7112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14">
            <a:extLst>
              <a:ext uri="{FF2B5EF4-FFF2-40B4-BE49-F238E27FC236}">
                <a16:creationId xmlns:a16="http://schemas.microsoft.com/office/drawing/2014/main" id="{FC5DE063-A0D5-4722-AC4F-46FD6B5BDFD8}"/>
              </a:ext>
            </a:extLst>
          </p:cNvPr>
          <p:cNvSpPr/>
          <p:nvPr/>
        </p:nvSpPr>
        <p:spPr>
          <a:xfrm>
            <a:off x="540000" y="540000"/>
            <a:ext cx="548615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Issues to consider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8A9B8-4B0A-4DD9-BD28-D8D11742A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0384" y="2009954"/>
            <a:ext cx="8069263" cy="3951287"/>
          </a:xfrm>
        </p:spPr>
        <p:txBody>
          <a:bodyPr/>
          <a:lstStyle>
            <a:lvl1pPr marL="285750" indent="-285750">
              <a:lnSpc>
                <a:spcPct val="2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Starter:</a:t>
            </a:r>
          </a:p>
          <a:p>
            <a:pPr lvl="0"/>
            <a:r>
              <a:rPr lang="en-US"/>
              <a:t>Why are we talking about this? (This should be bold and in purple)</a:t>
            </a:r>
          </a:p>
          <a:p>
            <a:pPr lvl="0"/>
            <a:r>
              <a:rPr lang="en-US"/>
              <a:t>Following points</a:t>
            </a:r>
          </a:p>
          <a:p>
            <a:pPr lvl="0"/>
            <a:r>
              <a:rPr lang="en-US"/>
              <a:t>Career Launchpad</a:t>
            </a:r>
          </a:p>
          <a:p>
            <a:pPr lvl="0"/>
            <a:r>
              <a:rPr lang="en-US"/>
              <a:t>Vote</a:t>
            </a:r>
          </a:p>
        </p:txBody>
      </p:sp>
    </p:spTree>
    <p:extLst>
      <p:ext uri="{BB962C8B-B14F-4D97-AF65-F5344CB8AC3E}">
        <p14:creationId xmlns:p14="http://schemas.microsoft.com/office/powerpoint/2010/main" val="660696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33BFEB9-CF5C-44C5-8A02-CB490F8A4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5" y="4335463"/>
            <a:ext cx="8210550" cy="2039937"/>
          </a:xfrm>
        </p:spPr>
        <p:txBody>
          <a:bodyPr/>
          <a:lstStyle>
            <a:lvl1pPr marL="285750" indent="-285750">
              <a:lnSpc>
                <a:spcPct val="2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b="1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</a:lstStyle>
          <a:p>
            <a:pPr lvl="0"/>
            <a:r>
              <a:rPr lang="en-US"/>
              <a:t>Key word (bold, purple): Meaning (lowercase, normal)</a:t>
            </a:r>
          </a:p>
          <a:p>
            <a:pPr lvl="0"/>
            <a:r>
              <a:rPr lang="en-US"/>
              <a:t>Key word:</a:t>
            </a:r>
          </a:p>
          <a:p>
            <a:pPr lvl="0"/>
            <a:r>
              <a:rPr lang="en-US"/>
              <a:t>Key word:</a:t>
            </a:r>
          </a:p>
          <a:p>
            <a:pPr lvl="0"/>
            <a:endParaRPr lang="en-US"/>
          </a:p>
          <a:p>
            <a:pPr lvl="1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6E18CC-0BA4-4E6B-82F3-5AD1829BF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14">
            <a:extLst>
              <a:ext uri="{FF2B5EF4-FFF2-40B4-BE49-F238E27FC236}">
                <a16:creationId xmlns:a16="http://schemas.microsoft.com/office/drawing/2014/main" id="{B4B4B7E9-811B-4FB5-8E96-89BD72E83695}"/>
              </a:ext>
            </a:extLst>
          </p:cNvPr>
          <p:cNvSpPr/>
          <p:nvPr/>
        </p:nvSpPr>
        <p:spPr>
          <a:xfrm>
            <a:off x="540000" y="540000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Learning objectives for today</a:t>
            </a:r>
          </a:p>
        </p:txBody>
      </p:sp>
      <p:sp>
        <p:nvSpPr>
          <p:cNvPr id="5" name="Shape 114">
            <a:extLst>
              <a:ext uri="{FF2B5EF4-FFF2-40B4-BE49-F238E27FC236}">
                <a16:creationId xmlns:a16="http://schemas.microsoft.com/office/drawing/2014/main" id="{2F942913-854C-4825-ACC8-BA5AEBBC3CD9}"/>
              </a:ext>
            </a:extLst>
          </p:cNvPr>
          <p:cNvSpPr/>
          <p:nvPr/>
        </p:nvSpPr>
        <p:spPr>
          <a:xfrm>
            <a:off x="540000" y="3485606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Keywords</a:t>
            </a:r>
          </a:p>
        </p:txBody>
      </p:sp>
      <p:pic>
        <p:nvPicPr>
          <p:cNvPr id="6" name="Shape 112">
            <a:extLst>
              <a:ext uri="{FF2B5EF4-FFF2-40B4-BE49-F238E27FC236}">
                <a16:creationId xmlns:a16="http://schemas.microsoft.com/office/drawing/2014/main" id="{099AB523-8E3E-4B84-95CD-F9BAF4DECABE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2400" y="260647"/>
            <a:ext cx="7112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CB6F5C-6D68-43F4-85C9-25930A8915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108" y="1412174"/>
            <a:ext cx="8146799" cy="1559736"/>
          </a:xfrm>
        </p:spPr>
        <p:txBody>
          <a:bodyPr/>
          <a:lstStyle>
            <a:lvl1pPr marL="342900" indent="-342900">
              <a:lnSpc>
                <a:spcPct val="200000"/>
              </a:lnSpc>
              <a:buClr>
                <a:schemeClr val="accent1"/>
              </a:buClr>
              <a:buAutoNum type="arabicPeriod"/>
              <a:defRPr/>
            </a:lvl1pPr>
          </a:lstStyle>
          <a:p>
            <a:pPr lvl="0"/>
            <a:r>
              <a:rPr lang="en-US"/>
              <a:t>Write learning objective here</a:t>
            </a:r>
          </a:p>
          <a:p>
            <a:pPr lvl="0"/>
            <a:r>
              <a:rPr lang="en-US"/>
              <a:t>Write learning objective here</a:t>
            </a:r>
          </a:p>
          <a:p>
            <a:pPr lvl="0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9BB49B-1B66-4C7C-9911-68F7410AD577}"/>
              </a:ext>
            </a:extLst>
          </p:cNvPr>
          <p:cNvCxnSpPr/>
          <p:nvPr/>
        </p:nvCxnSpPr>
        <p:spPr>
          <a:xfrm>
            <a:off x="53752" y="3245963"/>
            <a:ext cx="9036496" cy="0"/>
          </a:xfrm>
          <a:prstGeom prst="line">
            <a:avLst/>
          </a:prstGeom>
          <a:ln w="28575">
            <a:solidFill>
              <a:srgbClr val="43D6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780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7237562" cy="457199"/>
          </a:xfrm>
        </p:spPr>
        <p:txBody>
          <a:bodyPr>
            <a:no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en-US"/>
              <a:t>Commonly used boxes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172E2-B8C0-4B53-8CD7-E38E5A07A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978" y="1620499"/>
            <a:ext cx="4355980" cy="2541708"/>
          </a:xfrm>
          <a:prstGeom prst="cloud">
            <a:avLst/>
          </a:prstGeom>
          <a:solidFill>
            <a:schemeClr val="accent1"/>
          </a:solidFill>
          <a:ln w="28575">
            <a:solidFill>
              <a:srgbClr val="AA32EA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Group task (Time in mins)</a:t>
            </a:r>
          </a:p>
          <a:p>
            <a:pPr lvl="1"/>
            <a:r>
              <a:rPr lang="en-US"/>
              <a:t>Activity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843B41-02CF-4B64-BCD9-B9CC93735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3036" y="1148331"/>
            <a:ext cx="2994025" cy="1080000"/>
          </a:xfrm>
          <a:prstGeom prst="roundRect">
            <a:avLst/>
          </a:prstGeom>
          <a:solidFill>
            <a:schemeClr val="tx2"/>
          </a:solidFill>
          <a:ln w="28575">
            <a:solidFill>
              <a:srgbClr val="AA32EA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US"/>
              <a:t>Information box – key words in bold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8D644EF-BAA6-4E05-AE1F-70DBA267B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1859" y="3622207"/>
            <a:ext cx="2994025" cy="1080000"/>
          </a:xfrm>
          <a:prstGeom prst="roundRect">
            <a:avLst/>
          </a:prstGeom>
          <a:solidFill>
            <a:schemeClr val="accent3"/>
          </a:solidFill>
          <a:ln w="28575">
            <a:solidFill>
              <a:srgbClr val="AA32EA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SEND/Definition Box: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8471F-BD68-4AFA-90A1-ED78E7901F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1859" y="2385269"/>
            <a:ext cx="2995200" cy="1080000"/>
          </a:xfrm>
          <a:prstGeom prst="roundRect">
            <a:avLst/>
          </a:prstGeom>
          <a:solidFill>
            <a:srgbClr val="AA32EA"/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Challenge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269F30-4ADC-40DA-AD25-97F31391C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1858" y="4859145"/>
            <a:ext cx="2994025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Teachers note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33C272E-2746-4403-A6CE-5E6DA90627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81956" y="4859145"/>
            <a:ext cx="2994025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A32EA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US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648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finish sign">
            <a:extLst>
              <a:ext uri="{FF2B5EF4-FFF2-40B4-BE49-F238E27FC236}">
                <a16:creationId xmlns:a16="http://schemas.microsoft.com/office/drawing/2014/main" id="{B3EC44D8-1F0E-474B-B346-B47AC186D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9817" y="4985651"/>
            <a:ext cx="1228485" cy="1218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9">
            <a:extLst>
              <a:ext uri="{FF2B5EF4-FFF2-40B4-BE49-F238E27FC236}">
                <a16:creationId xmlns:a16="http://schemas.microsoft.com/office/drawing/2014/main" id="{E61A4D26-4875-40CA-A5B2-7B453F8FE296}"/>
              </a:ext>
            </a:extLst>
          </p:cNvPr>
          <p:cNvSpPr/>
          <p:nvPr/>
        </p:nvSpPr>
        <p:spPr>
          <a:xfrm>
            <a:off x="836464" y="1772816"/>
            <a:ext cx="7581822" cy="4000976"/>
          </a:xfrm>
          <a:custGeom>
            <a:avLst/>
            <a:gdLst>
              <a:gd name="connsiteX0" fmla="*/ 0 w 7263928"/>
              <a:gd name="connsiteY0" fmla="*/ 75127 h 3582415"/>
              <a:gd name="connsiteX1" fmla="*/ 6150280 w 7263928"/>
              <a:gd name="connsiteY1" fmla="*/ 100179 h 3582415"/>
              <a:gd name="connsiteX2" fmla="*/ 6770318 w 7263928"/>
              <a:gd name="connsiteY2" fmla="*/ 1052157 h 3582415"/>
              <a:gd name="connsiteX3" fmla="*/ 795403 w 7263928"/>
              <a:gd name="connsiteY3" fmla="*/ 1803719 h 3582415"/>
              <a:gd name="connsiteX4" fmla="*/ 989557 w 7263928"/>
              <a:gd name="connsiteY4" fmla="*/ 3075110 h 3582415"/>
              <a:gd name="connsiteX5" fmla="*/ 6657584 w 7263928"/>
              <a:gd name="connsiteY5" fmla="*/ 3582415 h 35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3928" h="3582415">
                <a:moveTo>
                  <a:pt x="0" y="75127"/>
                </a:moveTo>
                <a:cubicBezTo>
                  <a:pt x="2510947" y="6234"/>
                  <a:pt x="5021894" y="-62659"/>
                  <a:pt x="6150280" y="100179"/>
                </a:cubicBezTo>
                <a:cubicBezTo>
                  <a:pt x="7278666" y="263017"/>
                  <a:pt x="7662797" y="768234"/>
                  <a:pt x="6770318" y="1052157"/>
                </a:cubicBezTo>
                <a:cubicBezTo>
                  <a:pt x="5877839" y="1336080"/>
                  <a:pt x="1758863" y="1466560"/>
                  <a:pt x="795403" y="1803719"/>
                </a:cubicBezTo>
                <a:cubicBezTo>
                  <a:pt x="-168057" y="2140878"/>
                  <a:pt x="12527" y="2778661"/>
                  <a:pt x="989557" y="3075110"/>
                </a:cubicBezTo>
                <a:cubicBezTo>
                  <a:pt x="1966587" y="3371559"/>
                  <a:pt x="4312085" y="3476987"/>
                  <a:pt x="6657584" y="3582415"/>
                </a:cubicBezTo>
              </a:path>
            </a:pathLst>
          </a:custGeom>
          <a:noFill/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highlight>
                <a:srgbClr val="03ABE1"/>
              </a:highlight>
              <a:latin typeface="Century Gothic"/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thehiveinsight.com/wp-content/themes/tsu/css/images/signs-right-start.png">
            <a:extLst>
              <a:ext uri="{FF2B5EF4-FFF2-40B4-BE49-F238E27FC236}">
                <a16:creationId xmlns:a16="http://schemas.microsoft.com/office/drawing/2014/main" id="{3E3F0D5E-229D-49A7-AAB6-0D351DD0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48457"/>
            <a:ext cx="1431618" cy="1247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DB6B306F-BFCD-4479-ACB0-81C8F27DCE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1476" y="3434574"/>
            <a:ext cx="1799130" cy="114925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71B64D-5B71-48B0-A10B-5D516CB7DCF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>
                <a:latin typeface="Century Gothic"/>
                <a:cs typeface="Century Gothic"/>
              </a:rPr>
              <a:t>Our learning journey for this week!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CCE3C3-94F3-4F76-9B2B-3CFAD82825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845" y="365399"/>
            <a:ext cx="871804" cy="877900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5F20F20-48E6-4C24-8828-2C82B4338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7538" y="1231203"/>
            <a:ext cx="1712913" cy="11096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68CCFB-DEDB-423B-A8FC-3A26C842F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864" y="1140405"/>
            <a:ext cx="1884045" cy="11613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28DE195-DDB4-47F8-8B8C-DC750A8D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1812" y="2648486"/>
            <a:ext cx="1713599" cy="11088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C074B4FC-009B-47F9-A785-7C0FDE0B9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3747" y="2892932"/>
            <a:ext cx="2064047" cy="1173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4ADB8F8D-C5D2-43D9-95F6-8953E23439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59285" y="5006403"/>
            <a:ext cx="2064047" cy="12928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22C82-1322-47F0-8433-07036B1A3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301" y="5062265"/>
            <a:ext cx="1487488" cy="11811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Vote!</a:t>
            </a:r>
          </a:p>
        </p:txBody>
      </p:sp>
    </p:spTree>
    <p:extLst>
      <p:ext uri="{BB962C8B-B14F-4D97-AF65-F5344CB8AC3E}">
        <p14:creationId xmlns:p14="http://schemas.microsoft.com/office/powerpoint/2010/main" val="774076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FFBDDD-9207-49ED-865E-A2FFF820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158"/>
          </a:xfrm>
        </p:spPr>
        <p:txBody>
          <a:bodyPr>
            <a:normAutofit/>
          </a:bodyPr>
          <a:lstStyle>
            <a:lvl1pPr algn="l">
              <a:defRPr lang="en-US"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096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AE51AC2F-5D49-437A-B71F-AC28FAAA6B62}"/>
              </a:ext>
            </a:extLst>
          </p:cNvPr>
          <p:cNvSpPr/>
          <p:nvPr/>
        </p:nvSpPr>
        <p:spPr>
          <a:xfrm rot="10800000" flipH="1">
            <a:off x="165964" y="179617"/>
            <a:ext cx="8822067" cy="6493325"/>
          </a:xfrm>
          <a:prstGeom prst="rtTriangle">
            <a:avLst/>
          </a:prstGeom>
          <a:solidFill>
            <a:schemeClr val="bg2"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387F906-A046-4906-AAB7-A2E22576770C}"/>
              </a:ext>
            </a:extLst>
          </p:cNvPr>
          <p:cNvSpPr/>
          <p:nvPr/>
        </p:nvSpPr>
        <p:spPr>
          <a:xfrm flipH="1">
            <a:off x="164595" y="162818"/>
            <a:ext cx="8822067" cy="6510124"/>
          </a:xfrm>
          <a:prstGeom prst="rtTriangl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FF838-6CF6-4B1B-A723-A7C303CB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F1D4E-8A1B-44F5-B99D-49C8CA4E5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53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86F9D-ED51-4C42-8081-D1B5B8262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CFA275-FCCB-4B08-8C81-F682CFC0ECC5}"/>
              </a:ext>
            </a:extLst>
          </p:cNvPr>
          <p:cNvSpPr/>
          <p:nvPr/>
        </p:nvSpPr>
        <p:spPr>
          <a:xfrm>
            <a:off x="170357" y="183775"/>
            <a:ext cx="4410269" cy="6487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E1AFD-4D94-4056-96C7-7C40F622007E}"/>
              </a:ext>
            </a:extLst>
          </p:cNvPr>
          <p:cNvSpPr/>
          <p:nvPr/>
        </p:nvSpPr>
        <p:spPr>
          <a:xfrm>
            <a:off x="4580626" y="193141"/>
            <a:ext cx="4395600" cy="64872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038C7D-BC9C-40A7-9010-BDAEA851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472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65913" y="6218236"/>
            <a:ext cx="2133600" cy="365125"/>
          </a:xfrm>
        </p:spPr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4FC0DA-1F7A-4A4F-96DF-822CA2457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692" y="274640"/>
            <a:ext cx="7550708" cy="1199413"/>
          </a:xfr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Copy the Vote Topic Question Here</a:t>
            </a:r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3955" y="1850591"/>
            <a:ext cx="3993845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These boxes should </a:t>
            </a:r>
            <a:r>
              <a:rPr lang="en-US" err="1"/>
              <a:t>summarise</a:t>
            </a:r>
            <a:r>
              <a:rPr lang="en-US"/>
              <a:t> the main arguments for each side of the question. </a:t>
            </a:r>
          </a:p>
          <a:p>
            <a:pPr lvl="0"/>
            <a:r>
              <a:rPr lang="en-US"/>
              <a:t>The bullet points should be the same </a:t>
            </a:r>
            <a:r>
              <a:rPr lang="en-US" err="1"/>
              <a:t>colour</a:t>
            </a:r>
            <a:r>
              <a:rPr lang="en-US"/>
              <a:t> as the above box.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692" y="1850591"/>
            <a:ext cx="3950305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These boxes should </a:t>
            </a:r>
            <a:r>
              <a:rPr lang="en-US" err="1"/>
              <a:t>summarise</a:t>
            </a:r>
            <a:r>
              <a:rPr lang="en-US"/>
              <a:t> the main arguments for each side of the question. </a:t>
            </a:r>
          </a:p>
          <a:p>
            <a:pPr lvl="0"/>
            <a:r>
              <a:rPr lang="en-US"/>
              <a:t>The bullet points should be the same </a:t>
            </a:r>
            <a:r>
              <a:rPr lang="en-US" err="1"/>
              <a:t>colour</a:t>
            </a:r>
            <a:r>
              <a:rPr lang="en-US"/>
              <a:t> as the above box.</a:t>
            </a:r>
          </a:p>
        </p:txBody>
      </p:sp>
      <p:pic>
        <p:nvPicPr>
          <p:cNvPr id="17" name="Shape 112">
            <a:extLst>
              <a:ext uri="{FF2B5EF4-FFF2-40B4-BE49-F238E27FC236}">
                <a16:creationId xmlns:a16="http://schemas.microsoft.com/office/drawing/2014/main" id="{E8ADC47B-75BA-4D68-9555-FC58A1767B76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2400" y="260647"/>
            <a:ext cx="7112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223">
            <a:extLst>
              <a:ext uri="{FF2B5EF4-FFF2-40B4-BE49-F238E27FC236}">
                <a16:creationId xmlns:a16="http://schemas.microsoft.com/office/drawing/2014/main" id="{E23674C8-DF6F-445F-A311-54882E2AA41D}"/>
              </a:ext>
            </a:extLst>
          </p:cNvPr>
          <p:cNvSpPr/>
          <p:nvPr/>
        </p:nvSpPr>
        <p:spPr>
          <a:xfrm>
            <a:off x="4571998" y="1444372"/>
            <a:ext cx="3995802" cy="406219"/>
          </a:xfrm>
          <a:prstGeom prst="rect">
            <a:avLst/>
          </a:prstGeom>
          <a:solidFill>
            <a:srgbClr val="97E8D7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1">
                <a:solidFill>
                  <a:schemeClr val="dk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NO</a:t>
            </a:r>
          </a:p>
        </p:txBody>
      </p:sp>
      <p:sp>
        <p:nvSpPr>
          <p:cNvPr id="19" name="Shape 234">
            <a:extLst>
              <a:ext uri="{FF2B5EF4-FFF2-40B4-BE49-F238E27FC236}">
                <a16:creationId xmlns:a16="http://schemas.microsoft.com/office/drawing/2014/main" id="{44948174-0394-4326-B2FB-3CCE21FB747C}"/>
              </a:ext>
            </a:extLst>
          </p:cNvPr>
          <p:cNvSpPr/>
          <p:nvPr/>
        </p:nvSpPr>
        <p:spPr>
          <a:xfrm>
            <a:off x="621692" y="1444372"/>
            <a:ext cx="3950307" cy="406219"/>
          </a:xfrm>
          <a:prstGeom prst="rect">
            <a:avLst/>
          </a:prstGeom>
          <a:solidFill>
            <a:srgbClr val="BD60EF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1">
                <a:solidFill>
                  <a:schemeClr val="dk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1840069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er Launch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1DEF6-C112-4BCD-8EF8-ADB6CE45252E}"/>
              </a:ext>
            </a:extLst>
          </p:cNvPr>
          <p:cNvSpPr/>
          <p:nvPr/>
        </p:nvSpPr>
        <p:spPr>
          <a:xfrm>
            <a:off x="172439" y="3420376"/>
            <a:ext cx="8800676" cy="3259377"/>
          </a:xfrm>
          <a:prstGeom prst="rect">
            <a:avLst/>
          </a:prstGeom>
          <a:solidFill>
            <a:schemeClr val="bg2">
              <a:alpha val="13000"/>
            </a:scheme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F833950-833C-475A-A691-4FE801C34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2875" y="3730469"/>
            <a:ext cx="4278975" cy="267176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Career spotlight: This is .... He is a .., which means ... </a:t>
            </a:r>
          </a:p>
          <a:p>
            <a:pPr lvl="0"/>
            <a:endParaRPr lang="en-GB"/>
          </a:p>
          <a:p>
            <a:pPr lvl="0"/>
            <a:r>
              <a:rPr lang="en-GB"/>
              <a:t>Click him to hear about how he got into a career in 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50BE83-20A5-4AD5-9347-F6ED54151A4F}"/>
              </a:ext>
            </a:extLst>
          </p:cNvPr>
          <p:cNvSpPr/>
          <p:nvPr/>
        </p:nvSpPr>
        <p:spPr>
          <a:xfrm>
            <a:off x="163813" y="178249"/>
            <a:ext cx="8800676" cy="324036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C77992-C979-4C00-A915-6251B7797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74641"/>
            <a:ext cx="3849545" cy="520349"/>
          </a:xfrm>
        </p:spPr>
        <p:txBody>
          <a:bodyPr/>
          <a:lstStyle>
            <a:lvl1pPr marL="0" marR="0" indent="0" algn="l" rtl="0">
              <a:spcBef>
                <a:spcPts val="0"/>
              </a:spcBef>
              <a:buSzPct val="25000"/>
              <a:buNone/>
              <a:defRPr/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Career Launchpad!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202AE5B-4974-447F-8ABF-D12E9A89C0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73688" y="846138"/>
            <a:ext cx="3078162" cy="244387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An image relating to the information on the left.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0ACCFD2-7943-4AEF-88F0-D1F867DF1B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9914" y="3745793"/>
            <a:ext cx="2960687" cy="267247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A screenshot of the video used in Career Spotlight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4081CE7-9680-41C6-8AA6-ACAF4C6CC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10" y="824725"/>
            <a:ext cx="4298950" cy="373844"/>
          </a:xfrm>
          <a:prstGeom prst="roundRect">
            <a:avLst/>
          </a:prstGeom>
          <a:solidFill>
            <a:schemeClr val="tx2"/>
          </a:solidFill>
          <a:ln w="28575">
            <a:solidFill>
              <a:srgbClr val="AA32EA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Learn about…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77652-284D-459B-921E-278C7A439E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31" y="6626489"/>
            <a:ext cx="2427287" cy="194845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Place hyperlink to </a:t>
            </a:r>
            <a:r>
              <a:rPr lang="en-US" err="1"/>
              <a:t>SafeShare</a:t>
            </a:r>
            <a:r>
              <a:rPr lang="en-US"/>
              <a:t> video here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6DFA2-68E5-4B17-8F90-38FBDAC80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610" y="1276255"/>
            <a:ext cx="4699229" cy="2013046"/>
          </a:xfrm>
          <a:prstGeom prst="roundRect">
            <a:avLst/>
          </a:prstGeom>
          <a:solidFill>
            <a:schemeClr val="tx2"/>
          </a:solidFill>
          <a:ln w="28575">
            <a:solidFill>
              <a:srgbClr val="AA32EA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Further information about the topic.</a:t>
            </a:r>
          </a:p>
        </p:txBody>
      </p:sp>
    </p:spTree>
    <p:extLst>
      <p:ext uri="{BB962C8B-B14F-4D97-AF65-F5344CB8AC3E}">
        <p14:creationId xmlns:p14="http://schemas.microsoft.com/office/powerpoint/2010/main" val="1652224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3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6DD4-3030-3C4E-B0CA-BD7DA1983090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8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7237562" cy="457199"/>
          </a:xfrm>
        </p:spPr>
        <p:txBody>
          <a:bodyPr>
            <a:no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en-US"/>
              <a:t>Commonly used boxes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172E2-B8C0-4B53-8CD7-E38E5A07A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058" y="1978534"/>
            <a:ext cx="4355980" cy="2541708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Activity Title (Time in mins)</a:t>
            </a:r>
          </a:p>
          <a:p>
            <a:pPr lvl="1"/>
            <a:r>
              <a:rPr lang="en-US"/>
              <a:t>Activity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843B41-02CF-4B64-BCD9-B9CC93735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3036" y="1148331"/>
            <a:ext cx="2994025" cy="108000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Information box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8D644EF-BAA6-4E05-AE1F-70DBA267B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1859" y="3622207"/>
            <a:ext cx="2994025" cy="10800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SEND/Definition Box: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8471F-BD68-4AFA-90A1-ED78E7901F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1859" y="2385269"/>
            <a:ext cx="2995200" cy="1080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Challenge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269F30-4ADC-40DA-AD25-97F31391C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1858" y="4859145"/>
            <a:ext cx="2994025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Teachers note</a:t>
            </a:r>
          </a:p>
        </p:txBody>
      </p:sp>
    </p:spTree>
    <p:extLst>
      <p:ext uri="{BB962C8B-B14F-4D97-AF65-F5344CB8AC3E}">
        <p14:creationId xmlns:p14="http://schemas.microsoft.com/office/powerpoint/2010/main" val="377674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FFBDDD-9207-49ED-865E-A2FFF820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158"/>
          </a:xfrm>
        </p:spPr>
        <p:txBody>
          <a:bodyPr>
            <a:normAutofit/>
          </a:bodyPr>
          <a:lstStyle>
            <a:lvl1pPr algn="l">
              <a:defRPr lang="en-US"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37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AE51AC2F-5D49-437A-B71F-AC28FAAA6B62}"/>
              </a:ext>
            </a:extLst>
          </p:cNvPr>
          <p:cNvSpPr/>
          <p:nvPr/>
        </p:nvSpPr>
        <p:spPr>
          <a:xfrm rot="10800000" flipH="1">
            <a:off x="157338" y="179617"/>
            <a:ext cx="8822067" cy="6493325"/>
          </a:xfrm>
          <a:prstGeom prst="rtTriangle">
            <a:avLst/>
          </a:prstGeom>
          <a:solidFill>
            <a:srgbClr val="EF3340">
              <a:alpha val="2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387F906-A046-4906-AAB7-A2E22576770C}"/>
              </a:ext>
            </a:extLst>
          </p:cNvPr>
          <p:cNvSpPr/>
          <p:nvPr/>
        </p:nvSpPr>
        <p:spPr>
          <a:xfrm flipH="1">
            <a:off x="164595" y="162818"/>
            <a:ext cx="8822067" cy="6510124"/>
          </a:xfrm>
          <a:prstGeom prst="rtTriangle">
            <a:avLst/>
          </a:prstGeom>
          <a:solidFill>
            <a:srgbClr val="6088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FF838-6CF6-4B1B-A723-A7C303CB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F1D4E-8A1B-44F5-B99D-49C8CA4E5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2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86F9D-ED51-4C42-8081-D1B5B8262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CFA275-FCCB-4B08-8C81-F682CFC0ECC5}"/>
              </a:ext>
            </a:extLst>
          </p:cNvPr>
          <p:cNvSpPr/>
          <p:nvPr/>
        </p:nvSpPr>
        <p:spPr>
          <a:xfrm>
            <a:off x="170357" y="183775"/>
            <a:ext cx="4410269" cy="6487200"/>
          </a:xfrm>
          <a:prstGeom prst="rect">
            <a:avLst/>
          </a:prstGeom>
          <a:solidFill>
            <a:srgbClr val="DDE8F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E1AFD-4D94-4056-96C7-7C40F622007E}"/>
              </a:ext>
            </a:extLst>
          </p:cNvPr>
          <p:cNvSpPr/>
          <p:nvPr/>
        </p:nvSpPr>
        <p:spPr>
          <a:xfrm>
            <a:off x="4565957" y="184515"/>
            <a:ext cx="4410269" cy="6487200"/>
          </a:xfrm>
          <a:prstGeom prst="rect">
            <a:avLst/>
          </a:prstGeom>
          <a:solidFill>
            <a:srgbClr val="FFD3D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038C7D-BC9C-40A7-9010-BDAEA851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32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65913" y="6218236"/>
            <a:ext cx="2133600" cy="365125"/>
          </a:xfrm>
        </p:spPr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4FC0DA-1F7A-4A4F-96DF-822CA2457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640"/>
            <a:ext cx="8229600" cy="1199413"/>
          </a:xfr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Copy the Vote Topic Question Here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349FA-FA0A-47CF-B375-590C3935656D}"/>
              </a:ext>
            </a:extLst>
          </p:cNvPr>
          <p:cNvSpPr/>
          <p:nvPr/>
        </p:nvSpPr>
        <p:spPr>
          <a:xfrm>
            <a:off x="412544" y="1708914"/>
            <a:ext cx="4176347" cy="432047"/>
          </a:xfrm>
          <a:prstGeom prst="rect">
            <a:avLst/>
          </a:prstGeom>
          <a:solidFill>
            <a:srgbClr val="DF606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Yes</a:t>
            </a:r>
            <a:endParaRPr lang="en-GB" sz="1800" b="1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681413-D22E-44B1-B3BB-C8FC00A935E9}"/>
              </a:ext>
            </a:extLst>
          </p:cNvPr>
          <p:cNvSpPr/>
          <p:nvPr/>
        </p:nvSpPr>
        <p:spPr>
          <a:xfrm>
            <a:off x="4588890" y="1708914"/>
            <a:ext cx="4142566" cy="432047"/>
          </a:xfrm>
          <a:prstGeom prst="rect">
            <a:avLst/>
          </a:prstGeom>
          <a:solidFill>
            <a:srgbClr val="80A0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No</a:t>
            </a:r>
            <a:endParaRPr lang="en-GB" sz="1800" b="1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7DCD71-72C7-4C2F-A1C6-C354E9ECE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51" y="2140961"/>
            <a:ext cx="4176713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These boxes should </a:t>
            </a:r>
            <a:r>
              <a:rPr lang="en-US" err="1"/>
              <a:t>summarise</a:t>
            </a:r>
            <a:r>
              <a:rPr lang="en-US"/>
              <a:t> the main arguments for each side of the question. </a:t>
            </a:r>
          </a:p>
          <a:p>
            <a:pPr lvl="0"/>
            <a:r>
              <a:rPr lang="en-US"/>
              <a:t>The bullet points should be the same </a:t>
            </a:r>
            <a:r>
              <a:rPr lang="en-US" err="1"/>
              <a:t>colour</a:t>
            </a:r>
            <a:r>
              <a:rPr lang="en-US"/>
              <a:t> as the above box.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9463" y="2135646"/>
            <a:ext cx="4141787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These boxes should </a:t>
            </a:r>
            <a:r>
              <a:rPr lang="en-US" err="1"/>
              <a:t>summarise</a:t>
            </a:r>
            <a:r>
              <a:rPr lang="en-US"/>
              <a:t> the main arguments for each side of the question. </a:t>
            </a:r>
          </a:p>
          <a:p>
            <a:pPr lvl="0"/>
            <a:r>
              <a:rPr lang="en-US"/>
              <a:t>The bullet points should be the same </a:t>
            </a:r>
            <a:r>
              <a:rPr lang="en-US" err="1"/>
              <a:t>colour</a:t>
            </a:r>
            <a:r>
              <a:rPr lang="en-US"/>
              <a:t> as the above box.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EFFCF4-0AFB-410B-8337-96BC925D1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79" y="5576885"/>
            <a:ext cx="1108396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5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er Launch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1DEF6-C112-4BCD-8EF8-ADB6CE45252E}"/>
              </a:ext>
            </a:extLst>
          </p:cNvPr>
          <p:cNvSpPr/>
          <p:nvPr/>
        </p:nvSpPr>
        <p:spPr>
          <a:xfrm>
            <a:off x="172439" y="3420376"/>
            <a:ext cx="8800676" cy="3259377"/>
          </a:xfrm>
          <a:prstGeom prst="rect">
            <a:avLst/>
          </a:prstGeom>
          <a:solidFill>
            <a:srgbClr val="EF3340">
              <a:alpha val="13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F833950-833C-475A-A691-4FE801C34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2875" y="3730469"/>
            <a:ext cx="4278975" cy="26717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GB"/>
              <a:t>Career spotlight: This is .... He is a .., which means ... </a:t>
            </a:r>
          </a:p>
          <a:p>
            <a:pPr lvl="0"/>
            <a:endParaRPr lang="en-GB"/>
          </a:p>
          <a:p>
            <a:pPr lvl="0"/>
            <a:r>
              <a:rPr lang="en-GB"/>
              <a:t>Click him to hear about how he got into a career in 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50BE83-20A5-4AD5-9347-F6ED54151A4F}"/>
              </a:ext>
            </a:extLst>
          </p:cNvPr>
          <p:cNvSpPr/>
          <p:nvPr/>
        </p:nvSpPr>
        <p:spPr>
          <a:xfrm>
            <a:off x="163813" y="178249"/>
            <a:ext cx="8800676" cy="3240360"/>
          </a:xfrm>
          <a:prstGeom prst="rect">
            <a:avLst/>
          </a:prstGeom>
          <a:solidFill>
            <a:srgbClr val="80A0F2">
              <a:alpha val="30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C77992-C979-4C00-A915-6251B7797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74641"/>
            <a:ext cx="3849545" cy="520349"/>
          </a:xfrm>
        </p:spPr>
        <p:txBody>
          <a:bodyPr/>
          <a:lstStyle>
            <a:lvl1pPr marL="0" marR="0" indent="0" algn="l" rtl="0">
              <a:spcBef>
                <a:spcPts val="0"/>
              </a:spcBef>
              <a:buSzPct val="25000"/>
              <a:buNone/>
              <a:defRPr/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Career Launchpad!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202AE5B-4974-447F-8ABF-D12E9A89C0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73688" y="846138"/>
            <a:ext cx="3078162" cy="244387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An image relating to the information on the left.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0ACCFD2-7943-4AEF-88F0-D1F867DF1B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9914" y="3745793"/>
            <a:ext cx="2960687" cy="267247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A screenshot of the video used in Career Spotlight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4081CE7-9680-41C6-8AA6-ACAF4C6CC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10" y="824725"/>
            <a:ext cx="4298950" cy="37384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Learn about…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77652-284D-459B-921E-278C7A439E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31" y="6626489"/>
            <a:ext cx="2427287" cy="194845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Place hyperlink to </a:t>
            </a:r>
            <a:r>
              <a:rPr lang="en-US" err="1"/>
              <a:t>SafeShare</a:t>
            </a:r>
            <a:r>
              <a:rPr lang="en-US"/>
              <a:t> video here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6DFA2-68E5-4B17-8F90-38FBDAC80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610" y="1276255"/>
            <a:ext cx="4699229" cy="201304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Further information about the topic.</a:t>
            </a:r>
          </a:p>
        </p:txBody>
      </p:sp>
    </p:spTree>
    <p:extLst>
      <p:ext uri="{BB962C8B-B14F-4D97-AF65-F5344CB8AC3E}">
        <p14:creationId xmlns:p14="http://schemas.microsoft.com/office/powerpoint/2010/main" val="181354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9BC2-2E13-49C2-B669-0421AF03A110}"/>
              </a:ext>
            </a:extLst>
          </p:cNvPr>
          <p:cNvSpPr/>
          <p:nvPr/>
        </p:nvSpPr>
        <p:spPr>
          <a:xfrm>
            <a:off x="107505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0D64758-3C7B-4281-A024-F2C77CA5556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©VotesForSchools2019</a:t>
            </a:r>
          </a:p>
        </p:txBody>
      </p:sp>
    </p:spTree>
    <p:extLst>
      <p:ext uri="{BB962C8B-B14F-4D97-AF65-F5344CB8AC3E}">
        <p14:creationId xmlns:p14="http://schemas.microsoft.com/office/powerpoint/2010/main" val="223874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9BC2-2E13-49C2-B669-0421AF03A110}"/>
              </a:ext>
            </a:extLst>
          </p:cNvPr>
          <p:cNvSpPr/>
          <p:nvPr/>
        </p:nvSpPr>
        <p:spPr>
          <a:xfrm>
            <a:off x="107505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0D64758-3C7B-4281-A024-F2C77CA5556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©VotesForSchools2019</a:t>
            </a:r>
          </a:p>
        </p:txBody>
      </p:sp>
    </p:spTree>
    <p:extLst>
      <p:ext uri="{BB962C8B-B14F-4D97-AF65-F5344CB8AC3E}">
        <p14:creationId xmlns:p14="http://schemas.microsoft.com/office/powerpoint/2010/main" val="30883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9BC2-2E13-49C2-B669-0421AF03A110}"/>
              </a:ext>
            </a:extLst>
          </p:cNvPr>
          <p:cNvSpPr/>
          <p:nvPr/>
        </p:nvSpPr>
        <p:spPr>
          <a:xfrm>
            <a:off x="107505" y="116632"/>
            <a:ext cx="8928992" cy="6624736"/>
          </a:xfrm>
          <a:prstGeom prst="rect">
            <a:avLst/>
          </a:prstGeom>
          <a:noFill/>
          <a:ln w="127000">
            <a:solidFill>
              <a:srgbClr val="94E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0D64758-3C7B-4281-A024-F2C77CA5556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©VotesForSchools2019</a:t>
            </a:r>
          </a:p>
        </p:txBody>
      </p:sp>
    </p:spTree>
    <p:extLst>
      <p:ext uri="{BB962C8B-B14F-4D97-AF65-F5344CB8AC3E}">
        <p14:creationId xmlns:p14="http://schemas.microsoft.com/office/powerpoint/2010/main" val="178376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7" r:id="rId11"/>
    <p:sldLayoutId id="2147483728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.tif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23.PNG"/><Relationship Id="rId4" Type="http://schemas.openxmlformats.org/officeDocument/2006/relationships/image" Target="../media/image50.png"/><Relationship Id="rId9" Type="http://schemas.openxmlformats.org/officeDocument/2006/relationships/hyperlink" Target="https://www.ltai.inf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tai.inf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5.png"/><Relationship Id="rId5" Type="http://schemas.openxmlformats.org/officeDocument/2006/relationships/hyperlink" Target="https://safeshare.tv/x/ss5dcc3a6c45a53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hyperlink" Target="https://www.ltai.info/" TargetMode="External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ss5dcc3cf735f4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9.png"/><Relationship Id="rId7" Type="http://schemas.openxmlformats.org/officeDocument/2006/relationships/hyperlink" Target="https://www.dailymotion.com/video/x3cjs5v" TargetMode="External"/><Relationship Id="rId12" Type="http://schemas.openxmlformats.org/officeDocument/2006/relationships/image" Target="../media/image6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1.png"/><Relationship Id="rId11" Type="http://schemas.openxmlformats.org/officeDocument/2006/relationships/hyperlink" Target="https://safeshare.tv/x/hfOPunAidUQ" TargetMode="External"/><Relationship Id="rId5" Type="http://schemas.openxmlformats.org/officeDocument/2006/relationships/hyperlink" Target="https://www.bbc.co.uk/programmes/b007clvf" TargetMode="External"/><Relationship Id="rId10" Type="http://schemas.openxmlformats.org/officeDocument/2006/relationships/image" Target="../media/image63.jpeg"/><Relationship Id="rId4" Type="http://schemas.openxmlformats.org/officeDocument/2006/relationships/image" Target="../media/image60.jpeg"/><Relationship Id="rId9" Type="http://schemas.openxmlformats.org/officeDocument/2006/relationships/hyperlink" Target="https://www.channel4.com/programmes/hate-thy-neighbou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teagainsthate.com/" TargetMode="External"/><Relationship Id="rId3" Type="http://schemas.openxmlformats.org/officeDocument/2006/relationships/hyperlink" Target="https://www.report-terrorist-material.homeoffice.gov.uk/report" TargetMode="External"/><Relationship Id="rId7" Type="http://schemas.openxmlformats.org/officeDocument/2006/relationships/hyperlink" Target="http://www.childline.org.uk/" TargetMode="External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nspcc.org.uk/fighting-for-childhood/news-opinion/protecting-children-from-radicalisation/" TargetMode="External"/><Relationship Id="rId11" Type="http://schemas.openxmlformats.org/officeDocument/2006/relationships/hyperlink" Target="http://familiesmatter.org.uk/" TargetMode="External"/><Relationship Id="rId5" Type="http://schemas.openxmlformats.org/officeDocument/2006/relationships/hyperlink" Target="https://www.nspcc.org.uk/what-you-can-do/report-abuse/dedicated-helplines/protecting-children-from-radicalisation/" TargetMode="External"/><Relationship Id="rId10" Type="http://schemas.openxmlformats.org/officeDocument/2006/relationships/hyperlink" Target="https://www.familylives.org.uk/about/news-blogs-and-reports/blog/worried-about-extremism-and-radicalisation/" TargetMode="External"/><Relationship Id="rId4" Type="http://schemas.openxmlformats.org/officeDocument/2006/relationships/hyperlink" Target="https://www.ltai.info/" TargetMode="External"/><Relationship Id="rId9" Type="http://schemas.openxmlformats.org/officeDocument/2006/relationships/hyperlink" Target="https://act.campaign.gov.uk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hyperlink" Target="https://www.ltai.inf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tai.info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3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hyperlink" Target="https://www.ltai.inf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jpeg"/><Relationship Id="rId11" Type="http://schemas.openxmlformats.org/officeDocument/2006/relationships/image" Target="../media/image33.tiff"/><Relationship Id="rId5" Type="http://schemas.openxmlformats.org/officeDocument/2006/relationships/image" Target="../media/image27.jpeg"/><Relationship Id="rId10" Type="http://schemas.openxmlformats.org/officeDocument/2006/relationships/image" Target="../media/image32.tiff"/><Relationship Id="rId4" Type="http://schemas.openxmlformats.org/officeDocument/2006/relationships/image" Target="../media/image26.png"/><Relationship Id="rId9" Type="http://schemas.openxmlformats.org/officeDocument/2006/relationships/image" Target="../media/image31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4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ss5dc5435358d3a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tai.info/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safeshare.tv/x/CQsnabyOwyc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www.ltai.info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23.PNG"/><Relationship Id="rId4" Type="http://schemas.openxmlformats.org/officeDocument/2006/relationships/image" Target="../media/image44.png"/><Relationship Id="rId9" Type="http://schemas.openxmlformats.org/officeDocument/2006/relationships/hyperlink" Target="https://www.ltai.inf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43D2CD5-0296-4D27-A69A-A408481A3D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184" y="4711625"/>
            <a:ext cx="2832695" cy="1937768"/>
          </a:xfrm>
          <a:prstGeom prst="rect">
            <a:avLst/>
          </a:prstGeom>
        </p:spPr>
      </p:pic>
      <p:pic>
        <p:nvPicPr>
          <p:cNvPr id="2054" name="Picture 6" descr="Image result for isis propaganda">
            <a:extLst>
              <a:ext uri="{FF2B5EF4-FFF2-40B4-BE49-F238E27FC236}">
                <a16:creationId xmlns:a16="http://schemas.microsoft.com/office/drawing/2014/main" id="{84B753DE-5ED1-4306-B286-6B3D2BE7D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6065" y="2335610"/>
            <a:ext cx="2728744" cy="201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: Rounded Corners 33">
            <a:extLst>
              <a:ext uri="{FF2B5EF4-FFF2-40B4-BE49-F238E27FC236}">
                <a16:creationId xmlns:a16="http://schemas.microsoft.com/office/drawing/2014/main" id="{E8EECEEA-6703-4525-A437-98E327EAAF81}"/>
              </a:ext>
            </a:extLst>
          </p:cNvPr>
          <p:cNvSpPr/>
          <p:nvPr/>
        </p:nvSpPr>
        <p:spPr>
          <a:xfrm>
            <a:off x="417242" y="3128849"/>
            <a:ext cx="2419720" cy="1152000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One strategy is creating stories to prove their cause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justified and heroic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ECBB7C-DC69-4176-A5B3-EB6E513393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709" y="4711625"/>
            <a:ext cx="2832695" cy="19377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C42794-F75D-4A4B-9A73-177504893C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6066" y="4696897"/>
            <a:ext cx="2728743" cy="1952496"/>
          </a:xfrm>
          <a:prstGeom prst="rect">
            <a:avLst/>
          </a:prstGeom>
        </p:spPr>
      </p:pic>
      <p:sp>
        <p:nvSpPr>
          <p:cNvPr id="8" name="Shape 114">
            <a:extLst>
              <a:ext uri="{FF2B5EF4-FFF2-40B4-BE49-F238E27FC236}">
                <a16:creationId xmlns:a16="http://schemas.microsoft.com/office/drawing/2014/main" id="{8806C1FF-7E28-42E7-9523-CB2C7C9A51A9}"/>
              </a:ext>
            </a:extLst>
          </p:cNvPr>
          <p:cNvSpPr/>
          <p:nvPr/>
        </p:nvSpPr>
        <p:spPr>
          <a:xfrm>
            <a:off x="768895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en-GB" sz="2800" b="1">
              <a:solidFill>
                <a:schemeClr val="tx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AC98DBA0-58D7-423A-A505-78A2F55BBA58}"/>
              </a:ext>
            </a:extLst>
          </p:cNvPr>
          <p:cNvSpPr/>
          <p:nvPr/>
        </p:nvSpPr>
        <p:spPr>
          <a:xfrm>
            <a:off x="796574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en-GB" sz="2800" b="1">
              <a:solidFill>
                <a:schemeClr val="tx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8" name="Shape 114">
            <a:extLst>
              <a:ext uri="{FF2B5EF4-FFF2-40B4-BE49-F238E27FC236}">
                <a16:creationId xmlns:a16="http://schemas.microsoft.com/office/drawing/2014/main" id="{246E5A88-F55F-40A4-9A3D-6FDA09238AF9}"/>
              </a:ext>
            </a:extLst>
          </p:cNvPr>
          <p:cNvSpPr/>
          <p:nvPr/>
        </p:nvSpPr>
        <p:spPr>
          <a:xfrm>
            <a:off x="796573" y="20860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7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Starter: Extreme propaganda</a:t>
            </a:r>
            <a:endParaRPr lang="en-GB" sz="2700" b="1" dirty="0">
              <a:solidFill>
                <a:schemeClr val="tx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0" name="Pentagon 20">
            <a:extLst>
              <a:ext uri="{FF2B5EF4-FFF2-40B4-BE49-F238E27FC236}">
                <a16:creationId xmlns:a16="http://schemas.microsoft.com/office/drawing/2014/main" id="{0C9CA8BC-4948-473F-A553-73E71828F5EE}"/>
              </a:ext>
            </a:extLst>
          </p:cNvPr>
          <p:cNvSpPr/>
          <p:nvPr/>
        </p:nvSpPr>
        <p:spPr>
          <a:xfrm>
            <a:off x="37911" y="181055"/>
            <a:ext cx="758663" cy="537433"/>
          </a:xfrm>
          <a:prstGeom prst="homePlate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1</a:t>
            </a:r>
          </a:p>
        </p:txBody>
      </p:sp>
      <p:sp>
        <p:nvSpPr>
          <p:cNvPr id="10" name="Google Shape;268;p12">
            <a:extLst>
              <a:ext uri="{FF2B5EF4-FFF2-40B4-BE49-F238E27FC236}">
                <a16:creationId xmlns:a16="http://schemas.microsoft.com/office/drawing/2014/main" id="{24FB77F4-6386-40F8-A8D3-86461C6F30DD}"/>
              </a:ext>
            </a:extLst>
          </p:cNvPr>
          <p:cNvSpPr/>
          <p:nvPr/>
        </p:nvSpPr>
        <p:spPr>
          <a:xfrm>
            <a:off x="324263" y="841988"/>
            <a:ext cx="5611753" cy="2055692"/>
          </a:xfrm>
          <a:prstGeom prst="cloud">
            <a:avLst/>
          </a:prstGeom>
          <a:solidFill>
            <a:srgbClr val="97E8D7"/>
          </a:solidFill>
          <a:ln w="28575" cap="flat" cmpd="sng">
            <a:solidFill>
              <a:srgbClr val="AA32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Century Gothic"/>
                <a:sym typeface="Century Gothic"/>
              </a:rPr>
              <a:t>Pair task (2-3 mins)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Century Gothic"/>
                <a:sym typeface="Century Gothic"/>
              </a:rPr>
              <a:t>Have a look at some of this extremist propaganda. What strategies are they using to promote their cause? </a:t>
            </a:r>
            <a:r>
              <a:rPr lang="en-GB" sz="1600" b="1" dirty="0">
                <a:solidFill>
                  <a:schemeClr val="dk1"/>
                </a:solidFill>
                <a:latin typeface="Century Gothic"/>
                <a:sym typeface="Century Gothic"/>
              </a:rPr>
              <a:t>Hint: </a:t>
            </a:r>
            <a:r>
              <a:rPr lang="en-GB" sz="1600" dirty="0">
                <a:solidFill>
                  <a:schemeClr val="dk1"/>
                </a:solidFill>
                <a:latin typeface="Century Gothic"/>
                <a:sym typeface="Century Gothic"/>
              </a:rPr>
              <a:t>how are they trying to make the reader feel?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C657712-8507-470E-9EDE-B11862C8E913}"/>
              </a:ext>
            </a:extLst>
          </p:cNvPr>
          <p:cNvSpPr/>
          <p:nvPr/>
        </p:nvSpPr>
        <p:spPr>
          <a:xfrm>
            <a:off x="6593999" y="1923089"/>
            <a:ext cx="2340000" cy="5386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Making their cause seem brave or exciting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55E81BA-15C2-3941-B572-2CA679D40DC6}"/>
              </a:ext>
            </a:extLst>
          </p:cNvPr>
          <p:cNvSpPr/>
          <p:nvPr/>
        </p:nvSpPr>
        <p:spPr>
          <a:xfrm>
            <a:off x="3442056" y="4443724"/>
            <a:ext cx="2340000" cy="59133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Creating a feeling of belonging and identity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7AEA4F5-A2A2-B84E-B604-ED46A09338C6}"/>
              </a:ext>
            </a:extLst>
          </p:cNvPr>
          <p:cNvSpPr/>
          <p:nvPr/>
        </p:nvSpPr>
        <p:spPr>
          <a:xfrm>
            <a:off x="6593999" y="4443724"/>
            <a:ext cx="2340000" cy="59133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Blaming certain groups for problems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B9C2D49-9368-4131-A3EE-B2F6D08FD021}"/>
              </a:ext>
            </a:extLst>
          </p:cNvPr>
          <p:cNvSpPr/>
          <p:nvPr/>
        </p:nvSpPr>
        <p:spPr>
          <a:xfrm>
            <a:off x="219879" y="4443724"/>
            <a:ext cx="2340000" cy="59133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Promising solutions or a better life</a:t>
            </a:r>
          </a:p>
        </p:txBody>
      </p:sp>
      <p:sp>
        <p:nvSpPr>
          <p:cNvPr id="43" name="Rectangle: Rounded Corners 33">
            <a:extLst>
              <a:ext uri="{FF2B5EF4-FFF2-40B4-BE49-F238E27FC236}">
                <a16:creationId xmlns:a16="http://schemas.microsoft.com/office/drawing/2014/main" id="{74628154-1996-4B92-8958-8E4ADCE91A2D}"/>
              </a:ext>
            </a:extLst>
          </p:cNvPr>
          <p:cNvSpPr/>
          <p:nvPr/>
        </p:nvSpPr>
        <p:spPr>
          <a:xfrm>
            <a:off x="3362336" y="3119427"/>
            <a:ext cx="2419720" cy="1152000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They may also create narratives which present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“different”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groups as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enemy.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0BE7188-84C8-42FD-98E1-9F11A4F3163D}"/>
              </a:ext>
            </a:extLst>
          </p:cNvPr>
          <p:cNvSpPr/>
          <p:nvPr/>
        </p:nvSpPr>
        <p:spPr>
          <a:xfrm>
            <a:off x="6238337" y="308930"/>
            <a:ext cx="2612436" cy="1198008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Propaganda</a:t>
            </a:r>
          </a:p>
          <a:p>
            <a:pPr algn="ctr"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</a:rPr>
              <a:t>Information or images designed to influence a person’s opinion.</a:t>
            </a:r>
            <a:endParaRPr lang="en-GB" sz="1600" dirty="0">
              <a:solidFill>
                <a:schemeClr val="tx1"/>
              </a:solidFill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811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animBg="1"/>
      <p:bldP spid="25" grpId="0" animBg="1"/>
      <p:bldP spid="29" grpId="0" animBg="1"/>
      <p:bldP spid="30" grpId="0" animBg="1"/>
      <p:bldP spid="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ollyoaks&quot;">
            <a:extLst>
              <a:ext uri="{FF2B5EF4-FFF2-40B4-BE49-F238E27FC236}">
                <a16:creationId xmlns:a16="http://schemas.microsoft.com/office/drawing/2014/main" id="{8786E251-89DF-4BEA-BD7E-4B1449E69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2975" y="1360205"/>
            <a:ext cx="3814998" cy="25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E2EDFA-37CF-40FA-913F-7B1E726F5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476" y="1382014"/>
            <a:ext cx="3749997" cy="2497982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0CEB8CA0-94FA-40C1-8D9F-6588229A9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2297" y="1373235"/>
            <a:ext cx="3776355" cy="25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320B6E-FBDB-4214-A7B7-7A22ED201A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2296" y="1373236"/>
            <a:ext cx="3776356" cy="251553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7F9520-7FEF-4BC6-97EA-8399C49DA3B2}"/>
              </a:ext>
            </a:extLst>
          </p:cNvPr>
          <p:cNvSpPr/>
          <p:nvPr/>
        </p:nvSpPr>
        <p:spPr>
          <a:xfrm>
            <a:off x="251321" y="1380058"/>
            <a:ext cx="4558185" cy="582288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Ste’s sister died </a:t>
            </a:r>
            <a:r>
              <a:rPr lang="en-GB" sz="1600" dirty="0">
                <a:solidFill>
                  <a:schemeClr val="tx1"/>
                </a:solidFill>
              </a:rPr>
              <a:t>in a terrible accident, which left him upset and angry.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B951A0-5246-473B-B2AB-43B557785B91}"/>
              </a:ext>
            </a:extLst>
          </p:cNvPr>
          <p:cNvSpPr/>
          <p:nvPr/>
        </p:nvSpPr>
        <p:spPr>
          <a:xfrm>
            <a:off x="251321" y="2071389"/>
            <a:ext cx="4558185" cy="81746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He </a:t>
            </a:r>
            <a:r>
              <a:rPr lang="en-GB" sz="1600" b="1" dirty="0">
                <a:solidFill>
                  <a:schemeClr val="tx1"/>
                </a:solidFill>
              </a:rPr>
              <a:t>blamed the doctor</a:t>
            </a:r>
            <a:r>
              <a:rPr lang="en-GB" sz="1600" dirty="0">
                <a:solidFill>
                  <a:schemeClr val="tx1"/>
                </a:solidFill>
              </a:rPr>
              <a:t>, Misbah, for her death because thought she had made a mistake when caring for his sister.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5598A25-51C2-4E37-AA04-BAB585E361E5}"/>
              </a:ext>
            </a:extLst>
          </p:cNvPr>
          <p:cNvSpPr/>
          <p:nvPr/>
        </p:nvSpPr>
        <p:spPr>
          <a:xfrm>
            <a:off x="251321" y="2997892"/>
            <a:ext cx="4558185" cy="889640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Members of an extreme group, Jonny and Stuart,</a:t>
            </a:r>
            <a:r>
              <a:rPr lang="en-GB" sz="1600" dirty="0">
                <a:solidFill>
                  <a:schemeClr val="tx1"/>
                </a:solidFill>
              </a:rPr>
              <a:t> recognised that Ste was </a:t>
            </a:r>
            <a:r>
              <a:rPr lang="en-GB" sz="1600" b="1" dirty="0">
                <a:solidFill>
                  <a:schemeClr val="tx1"/>
                </a:solidFill>
              </a:rPr>
              <a:t>vulnerable</a:t>
            </a:r>
            <a:r>
              <a:rPr lang="en-GB" sz="1600" dirty="0">
                <a:solidFill>
                  <a:schemeClr val="tx1"/>
                </a:solidFill>
              </a:rPr>
              <a:t> and </a:t>
            </a:r>
            <a:r>
              <a:rPr lang="en-GB" sz="1600" b="1" dirty="0">
                <a:solidFill>
                  <a:schemeClr val="tx1"/>
                </a:solidFill>
              </a:rPr>
              <a:t>gained his trust.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63C179-475D-4CA2-A9B9-418AF232EFBC}"/>
              </a:ext>
            </a:extLst>
          </p:cNvPr>
          <p:cNvSpPr/>
          <p:nvPr/>
        </p:nvSpPr>
        <p:spPr>
          <a:xfrm>
            <a:off x="251321" y="3996575"/>
            <a:ext cx="4558185" cy="1313801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They told Ste that </a:t>
            </a:r>
            <a:r>
              <a:rPr lang="en-GB" sz="1600" b="1" dirty="0">
                <a:solidFill>
                  <a:schemeClr val="tx1"/>
                </a:solidFill>
              </a:rPr>
              <a:t>people like Misbah </a:t>
            </a:r>
            <a:r>
              <a:rPr lang="en-GB" sz="1600" dirty="0">
                <a:solidFill>
                  <a:schemeClr val="tx1"/>
                </a:solidFill>
              </a:rPr>
              <a:t>should be </a:t>
            </a:r>
            <a:r>
              <a:rPr lang="en-GB" sz="1600" b="1" dirty="0">
                <a:solidFill>
                  <a:schemeClr val="tx1"/>
                </a:solidFill>
              </a:rPr>
              <a:t>blamed for most of his problems</a:t>
            </a:r>
            <a:r>
              <a:rPr lang="en-GB" sz="1600" dirty="0">
                <a:solidFill>
                  <a:schemeClr val="tx1"/>
                </a:solidFill>
              </a:rPr>
              <a:t> because they are Muslim</a:t>
            </a:r>
            <a:r>
              <a:rPr lang="en-GB" sz="1600" b="1" dirty="0">
                <a:solidFill>
                  <a:schemeClr val="tx1"/>
                </a:solidFill>
              </a:rPr>
              <a:t>. </a:t>
            </a:r>
            <a:r>
              <a:rPr lang="en-GB" sz="1600" dirty="0">
                <a:solidFill>
                  <a:schemeClr val="tx1"/>
                </a:solidFill>
              </a:rPr>
              <a:t>They tried to </a:t>
            </a:r>
            <a:r>
              <a:rPr lang="en-GB" sz="1600" b="1" dirty="0">
                <a:solidFill>
                  <a:schemeClr val="tx1"/>
                </a:solidFill>
              </a:rPr>
              <a:t>persuade him </a:t>
            </a:r>
            <a:r>
              <a:rPr lang="en-GB" sz="1600" dirty="0">
                <a:solidFill>
                  <a:schemeClr val="tx1"/>
                </a:solidFill>
              </a:rPr>
              <a:t>to</a:t>
            </a:r>
            <a:r>
              <a:rPr lang="en-GB" sz="1600" b="1" dirty="0">
                <a:solidFill>
                  <a:schemeClr val="tx1"/>
                </a:solidFill>
              </a:rPr>
              <a:t> damage a local centre that many Muslims use.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A0AA778-0146-400F-B76E-E0811EE40150}"/>
              </a:ext>
            </a:extLst>
          </p:cNvPr>
          <p:cNvSpPr/>
          <p:nvPr/>
        </p:nvSpPr>
        <p:spPr>
          <a:xfrm>
            <a:off x="251321" y="5419419"/>
            <a:ext cx="4558185" cy="1128156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After some encouragement from his family, </a:t>
            </a:r>
            <a:r>
              <a:rPr lang="en-GB" sz="1600" b="1" dirty="0">
                <a:solidFill>
                  <a:schemeClr val="tx1"/>
                </a:solidFill>
              </a:rPr>
              <a:t>Ste agrees to talk to a Prevent officer </a:t>
            </a:r>
            <a:r>
              <a:rPr lang="en-GB" sz="1600" dirty="0">
                <a:solidFill>
                  <a:schemeClr val="tx1"/>
                </a:solidFill>
              </a:rPr>
              <a:t>who is helping Ste break his ties with the extremist group. </a:t>
            </a:r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358876-BFDD-4853-AA5D-FFC8884160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2296" y="1368777"/>
            <a:ext cx="3776356" cy="2524457"/>
          </a:xfrm>
          <a:prstGeom prst="rect">
            <a:avLst/>
          </a:prstGeom>
        </p:spPr>
      </p:pic>
      <p:pic>
        <p:nvPicPr>
          <p:cNvPr id="5" name="Picture 2" descr="Image result for ste sami hollyoaks grooming">
            <a:extLst>
              <a:ext uri="{FF2B5EF4-FFF2-40B4-BE49-F238E27FC236}">
                <a16:creationId xmlns:a16="http://schemas.microsoft.com/office/drawing/2014/main" id="{E531C9C9-4C08-4496-A190-B320DEE61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2975" y="1360205"/>
            <a:ext cx="3814998" cy="25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77559CA-B2F4-4E9C-BDBA-C6D00C023151}"/>
              </a:ext>
            </a:extLst>
          </p:cNvPr>
          <p:cNvSpPr/>
          <p:nvPr/>
        </p:nvSpPr>
        <p:spPr>
          <a:xfrm>
            <a:off x="251321" y="794498"/>
            <a:ext cx="6163752" cy="46767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 err="1">
                <a:solidFill>
                  <a:schemeClr val="tx1"/>
                </a:solidFill>
              </a:rPr>
              <a:t>Hollyoaks</a:t>
            </a:r>
            <a:r>
              <a:rPr lang="en-GB" sz="1600" b="1" dirty="0">
                <a:solidFill>
                  <a:schemeClr val="tx1"/>
                </a:solidFill>
              </a:rPr>
              <a:t> draw attention to extremism in Ste’s storyline…</a:t>
            </a:r>
            <a:endParaRPr lang="en-GB" sz="1600" b="1" i="1" dirty="0">
              <a:solidFill>
                <a:schemeClr val="tx1"/>
              </a:solidFill>
            </a:endParaRPr>
          </a:p>
        </p:txBody>
      </p:sp>
      <p:pic>
        <p:nvPicPr>
          <p:cNvPr id="22" name="Picture 21" descr="A close up of a sign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B6C2B9F1-DA24-437B-94C9-D5BF61059F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7103" y="315290"/>
            <a:ext cx="786370" cy="73842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4CAF5F-166E-40F7-BB0D-C323F31D50F9}"/>
              </a:ext>
            </a:extLst>
          </p:cNvPr>
          <p:cNvSpPr/>
          <p:nvPr/>
        </p:nvSpPr>
        <p:spPr>
          <a:xfrm>
            <a:off x="4962975" y="3999835"/>
            <a:ext cx="3929704" cy="164205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tx1"/>
                </a:solidFill>
              </a:rPr>
              <a:t>Hollyoaks</a:t>
            </a:r>
            <a:r>
              <a:rPr lang="en-GB" sz="1600" dirty="0">
                <a:solidFill>
                  <a:schemeClr val="tx1"/>
                </a:solidFill>
              </a:rPr>
              <a:t> wanted to portray how </a:t>
            </a:r>
            <a:r>
              <a:rPr lang="en-GB" sz="1600" b="1" dirty="0">
                <a:solidFill>
                  <a:schemeClr val="tx1"/>
                </a:solidFill>
              </a:rPr>
              <a:t>extremism and radicalisation can happen to anyone </a:t>
            </a:r>
            <a:r>
              <a:rPr lang="en-GB" sz="1600" dirty="0">
                <a:solidFill>
                  <a:schemeClr val="tx1"/>
                </a:solidFill>
              </a:rPr>
              <a:t>and show </a:t>
            </a:r>
            <a:r>
              <a:rPr lang="en-GB" sz="1600" b="1" dirty="0">
                <a:solidFill>
                  <a:schemeClr val="tx1"/>
                </a:solidFill>
              </a:rPr>
              <a:t>what you can do if you’re worried that yourself or someone you know is being radicalised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8" name="Shape 114">
            <a:extLst>
              <a:ext uri="{FF2B5EF4-FFF2-40B4-BE49-F238E27FC236}">
                <a16:creationId xmlns:a16="http://schemas.microsoft.com/office/drawing/2014/main" id="{6A2914FE-B08C-4C02-826A-1F3EC9DAD4AC}"/>
              </a:ext>
            </a:extLst>
          </p:cNvPr>
          <p:cNvSpPr/>
          <p:nvPr/>
        </p:nvSpPr>
        <p:spPr>
          <a:xfrm>
            <a:off x="796573" y="20860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7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The other side of the story</a:t>
            </a:r>
            <a:endParaRPr lang="en-GB" sz="2700" b="1" dirty="0">
              <a:solidFill>
                <a:schemeClr val="tx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9" name="Pentagon 20">
            <a:extLst>
              <a:ext uri="{FF2B5EF4-FFF2-40B4-BE49-F238E27FC236}">
                <a16:creationId xmlns:a16="http://schemas.microsoft.com/office/drawing/2014/main" id="{E77AA404-7497-4F54-8980-AFB576C8F3B8}"/>
              </a:ext>
            </a:extLst>
          </p:cNvPr>
          <p:cNvSpPr/>
          <p:nvPr/>
        </p:nvSpPr>
        <p:spPr>
          <a:xfrm>
            <a:off x="37911" y="181055"/>
            <a:ext cx="758663" cy="537433"/>
          </a:xfrm>
          <a:prstGeom prst="homePlate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C7F7AE0-3D14-4EC9-A255-0DFCF5819A04}"/>
              </a:ext>
            </a:extLst>
          </p:cNvPr>
          <p:cNvSpPr/>
          <p:nvPr/>
        </p:nvSpPr>
        <p:spPr>
          <a:xfrm>
            <a:off x="4979126" y="5745574"/>
            <a:ext cx="3929704" cy="797136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Radicalise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Making someone become more extreme in their beliefs.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3" grpId="0" animBg="1"/>
      <p:bldP spid="23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4B57B9D-D327-4F29-B8AF-4018C465BD62}"/>
              </a:ext>
            </a:extLst>
          </p:cNvPr>
          <p:cNvSpPr txBox="1">
            <a:spLocks/>
          </p:cNvSpPr>
          <p:nvPr/>
        </p:nvSpPr>
        <p:spPr>
          <a:xfrm>
            <a:off x="786476" y="214263"/>
            <a:ext cx="6908286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buSzPct val="25000"/>
            </a:pPr>
            <a:r>
              <a:rPr lang="en-GB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The other side of the story</a:t>
            </a:r>
          </a:p>
        </p:txBody>
      </p:sp>
      <p:sp>
        <p:nvSpPr>
          <p:cNvPr id="38" name="Pentagon 20">
            <a:extLst>
              <a:ext uri="{FF2B5EF4-FFF2-40B4-BE49-F238E27FC236}">
                <a16:creationId xmlns:a16="http://schemas.microsoft.com/office/drawing/2014/main" id="{74D31D00-D094-4914-A26F-3AECB794BEB5}"/>
              </a:ext>
            </a:extLst>
          </p:cNvPr>
          <p:cNvSpPr/>
          <p:nvPr/>
        </p:nvSpPr>
        <p:spPr>
          <a:xfrm>
            <a:off x="27813" y="173559"/>
            <a:ext cx="758663" cy="538608"/>
          </a:xfrm>
          <a:prstGeom prst="homePlate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13" name="Rectangle: Rounded Corners 33">
            <a:extLst>
              <a:ext uri="{FF2B5EF4-FFF2-40B4-BE49-F238E27FC236}">
                <a16:creationId xmlns:a16="http://schemas.microsoft.com/office/drawing/2014/main" id="{0C1B48E6-0AD1-4D1D-AA28-95118620D505}"/>
              </a:ext>
            </a:extLst>
          </p:cNvPr>
          <p:cNvSpPr/>
          <p:nvPr/>
        </p:nvSpPr>
        <p:spPr>
          <a:xfrm>
            <a:off x="323896" y="777854"/>
            <a:ext cx="8526492" cy="1161861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Around the UK, there are various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far-right extremist groups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that continue to have active members. Organisation like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National Action and the English Defence League (EDL)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have been repeatedly accused of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creating tensions between Muslim and non-Muslim communities</a:t>
            </a:r>
            <a:r>
              <a:rPr lang="en-GB" sz="160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5" name="Picture 14" descr="A close up of a sig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FD2A854-258D-4CAC-9C30-F7DDA84BD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578" y="5909849"/>
            <a:ext cx="786370" cy="738420"/>
          </a:xfrm>
          <a:prstGeom prst="rect">
            <a:avLst/>
          </a:prstGeom>
        </p:spPr>
      </p:pic>
      <p:pic>
        <p:nvPicPr>
          <p:cNvPr id="16" name="Picture 15">
            <a:hlinkClick r:id="rId5"/>
            <a:extLst>
              <a:ext uri="{FF2B5EF4-FFF2-40B4-BE49-F238E27FC236}">
                <a16:creationId xmlns:a16="http://schemas.microsoft.com/office/drawing/2014/main" id="{96C26D91-7811-4A93-85D2-70B1F37EC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19" y="2053565"/>
            <a:ext cx="6125602" cy="3445650"/>
          </a:xfrm>
          <a:prstGeom prst="rect">
            <a:avLst/>
          </a:prstGeom>
        </p:spPr>
      </p:pic>
      <p:sp>
        <p:nvSpPr>
          <p:cNvPr id="18" name="Rectangle: Rounded Corners 33">
            <a:extLst>
              <a:ext uri="{FF2B5EF4-FFF2-40B4-BE49-F238E27FC236}">
                <a16:creationId xmlns:a16="http://schemas.microsoft.com/office/drawing/2014/main" id="{91FF3F30-19DA-4D9C-9372-D2765D97D86A}"/>
              </a:ext>
            </a:extLst>
          </p:cNvPr>
          <p:cNvSpPr/>
          <p:nvPr/>
        </p:nvSpPr>
        <p:spPr>
          <a:xfrm>
            <a:off x="6643082" y="2905655"/>
            <a:ext cx="2207306" cy="1293239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Like Ste in </a:t>
            </a:r>
            <a:r>
              <a:rPr lang="en-GB" sz="1600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Hollyoaks</a:t>
            </a:r>
            <a:r>
              <a:rPr lang="en-GB" sz="1600" i="1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John was radicalised by a far-right group.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268;p12">
            <a:extLst>
              <a:ext uri="{FF2B5EF4-FFF2-40B4-BE49-F238E27FC236}">
                <a16:creationId xmlns:a16="http://schemas.microsoft.com/office/drawing/2014/main" id="{A6FFC4E2-11BE-4FF5-B039-9393685E8B97}"/>
              </a:ext>
            </a:extLst>
          </p:cNvPr>
          <p:cNvSpPr/>
          <p:nvPr/>
        </p:nvSpPr>
        <p:spPr>
          <a:xfrm>
            <a:off x="4243526" y="4430942"/>
            <a:ext cx="4362002" cy="2117665"/>
          </a:xfrm>
          <a:prstGeom prst="cloud">
            <a:avLst/>
          </a:prstGeom>
          <a:solidFill>
            <a:srgbClr val="97E8D7"/>
          </a:solidFill>
          <a:ln w="28575" cap="flat" cmpd="sng">
            <a:solidFill>
              <a:srgbClr val="AA32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Century Gothic"/>
                <a:sym typeface="Century Gothic"/>
              </a:rPr>
              <a:t>Video task (5-7 mins)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Century Gothic"/>
                <a:sym typeface="Century Gothic"/>
              </a:rPr>
              <a:t>Listen and discuss your thoughts on John’s story. What stories was he told which lead him to join the group?</a:t>
            </a:r>
          </a:p>
        </p:txBody>
      </p:sp>
      <p:sp>
        <p:nvSpPr>
          <p:cNvPr id="20" name="Rectangle: Rounded Corners 33">
            <a:extLst>
              <a:ext uri="{FF2B5EF4-FFF2-40B4-BE49-F238E27FC236}">
                <a16:creationId xmlns:a16="http://schemas.microsoft.com/office/drawing/2014/main" id="{794C510C-F0B0-457B-91CB-C59577BCC2A0}"/>
              </a:ext>
            </a:extLst>
          </p:cNvPr>
          <p:cNvSpPr/>
          <p:nvPr/>
        </p:nvSpPr>
        <p:spPr>
          <a:xfrm>
            <a:off x="407144" y="5584250"/>
            <a:ext cx="3743484" cy="96435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Challenge: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Why do the </a:t>
            </a:r>
            <a:r>
              <a:rPr lang="en-GB" sz="1600" dirty="0" err="1">
                <a:solidFill>
                  <a:schemeClr val="bg1"/>
                </a:solidFill>
              </a:rPr>
              <a:t>hollyoaks</a:t>
            </a:r>
            <a:r>
              <a:rPr lang="en-GB" sz="1600" dirty="0">
                <a:solidFill>
                  <a:schemeClr val="bg1"/>
                </a:solidFill>
              </a:rPr>
              <a:t> cast think it’s important to tell this story?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B084F6-8D0A-40C3-A05B-EF6212BE311C}"/>
              </a:ext>
            </a:extLst>
          </p:cNvPr>
          <p:cNvSpPr/>
          <p:nvPr/>
        </p:nvSpPr>
        <p:spPr>
          <a:xfrm>
            <a:off x="128587" y="663364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hlinkClick r:id="rId5"/>
              </a:rPr>
              <a:t>https://safeshare.tv/x/ss5dcc3a6c45a53</a:t>
            </a:r>
            <a:endParaRPr lang="en-GB" sz="800" dirty="0"/>
          </a:p>
        </p:txBody>
      </p:sp>
      <p:sp>
        <p:nvSpPr>
          <p:cNvPr id="22" name="Rectangle: Rounded Corners 33">
            <a:hlinkClick r:id="rId5"/>
            <a:extLst>
              <a:ext uri="{FF2B5EF4-FFF2-40B4-BE49-F238E27FC236}">
                <a16:creationId xmlns:a16="http://schemas.microsoft.com/office/drawing/2014/main" id="{C1381AA6-B8B2-44C2-A686-CCDBEEA15C11}"/>
              </a:ext>
            </a:extLst>
          </p:cNvPr>
          <p:cNvSpPr/>
          <p:nvPr/>
        </p:nvSpPr>
        <p:spPr>
          <a:xfrm>
            <a:off x="6009852" y="2053565"/>
            <a:ext cx="737176" cy="605542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0:00 – 4:05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77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4B57B9D-D327-4F29-B8AF-4018C465BD62}"/>
              </a:ext>
            </a:extLst>
          </p:cNvPr>
          <p:cNvSpPr txBox="1">
            <a:spLocks/>
          </p:cNvSpPr>
          <p:nvPr/>
        </p:nvSpPr>
        <p:spPr>
          <a:xfrm>
            <a:off x="786476" y="214263"/>
            <a:ext cx="6908286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buSzPct val="25000"/>
            </a:pPr>
            <a:r>
              <a:rPr lang="en-GB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Why share these stories?</a:t>
            </a:r>
          </a:p>
        </p:txBody>
      </p:sp>
      <p:sp>
        <p:nvSpPr>
          <p:cNvPr id="38" name="Pentagon 20">
            <a:extLst>
              <a:ext uri="{FF2B5EF4-FFF2-40B4-BE49-F238E27FC236}">
                <a16:creationId xmlns:a16="http://schemas.microsoft.com/office/drawing/2014/main" id="{74D31D00-D094-4914-A26F-3AECB794BEB5}"/>
              </a:ext>
            </a:extLst>
          </p:cNvPr>
          <p:cNvSpPr/>
          <p:nvPr/>
        </p:nvSpPr>
        <p:spPr>
          <a:xfrm>
            <a:off x="27813" y="173559"/>
            <a:ext cx="758663" cy="538608"/>
          </a:xfrm>
          <a:prstGeom prst="homePlate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sp>
        <p:nvSpPr>
          <p:cNvPr id="23" name="Google Shape;268;p12">
            <a:extLst>
              <a:ext uri="{FF2B5EF4-FFF2-40B4-BE49-F238E27FC236}">
                <a16:creationId xmlns:a16="http://schemas.microsoft.com/office/drawing/2014/main" id="{D9E0124A-4B88-4E57-8B0D-761C3CBEE95B}"/>
              </a:ext>
            </a:extLst>
          </p:cNvPr>
          <p:cNvSpPr/>
          <p:nvPr/>
        </p:nvSpPr>
        <p:spPr>
          <a:xfrm>
            <a:off x="517755" y="2531411"/>
            <a:ext cx="5763868" cy="2374721"/>
          </a:xfrm>
          <a:prstGeom prst="cloud">
            <a:avLst/>
          </a:prstGeom>
          <a:solidFill>
            <a:srgbClr val="97E8D7"/>
          </a:solidFill>
          <a:ln w="28575" cap="flat" cmpd="sng">
            <a:solidFill>
              <a:srgbClr val="AA32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Century Gothic"/>
                <a:sym typeface="Century Gothic"/>
              </a:rPr>
              <a:t>Class discussion (3-5 mins) </a:t>
            </a:r>
            <a:endParaRPr lang="en-GB" sz="1600" dirty="0">
              <a:solidFill>
                <a:schemeClr val="dk1"/>
              </a:solidFill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Century Gothic"/>
                <a:sym typeface="Century Gothic"/>
              </a:rPr>
              <a:t>Why do you think these people have decided to share their stories with you? What are they trying to achieve/avoid?</a:t>
            </a:r>
          </a:p>
        </p:txBody>
      </p:sp>
      <p:sp>
        <p:nvSpPr>
          <p:cNvPr id="40" name="Rectangle: Rounded Corners 33">
            <a:extLst>
              <a:ext uri="{FF2B5EF4-FFF2-40B4-BE49-F238E27FC236}">
                <a16:creationId xmlns:a16="http://schemas.microsoft.com/office/drawing/2014/main" id="{D474DB11-BAB7-4AED-8BD7-E631EF14DB7A}"/>
              </a:ext>
            </a:extLst>
          </p:cNvPr>
          <p:cNvSpPr/>
          <p:nvPr/>
        </p:nvSpPr>
        <p:spPr>
          <a:xfrm>
            <a:off x="467960" y="5448897"/>
            <a:ext cx="2230609" cy="918000"/>
          </a:xfrm>
          <a:prstGeom prst="wedgeRoundRectCallout">
            <a:avLst>
              <a:gd name="adj1" fmla="val 6496"/>
              <a:gd name="adj2" fmla="val -114232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“No one is born a terrorist.”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Rectangle: Rounded Corners 33">
            <a:extLst>
              <a:ext uri="{FF2B5EF4-FFF2-40B4-BE49-F238E27FC236}">
                <a16:creationId xmlns:a16="http://schemas.microsoft.com/office/drawing/2014/main" id="{10C561EE-DF56-4E3E-A8EB-6A76C129B12D}"/>
              </a:ext>
            </a:extLst>
          </p:cNvPr>
          <p:cNvSpPr/>
          <p:nvPr/>
        </p:nvSpPr>
        <p:spPr>
          <a:xfrm>
            <a:off x="535629" y="1070527"/>
            <a:ext cx="2230609" cy="91811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“This is my story, but there’s another side to this.”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Rectangle: Rounded Corners 33">
            <a:extLst>
              <a:ext uri="{FF2B5EF4-FFF2-40B4-BE49-F238E27FC236}">
                <a16:creationId xmlns:a16="http://schemas.microsoft.com/office/drawing/2014/main" id="{C10986F7-4D3C-4E38-9369-BC8F5A290FD4}"/>
              </a:ext>
            </a:extLst>
          </p:cNvPr>
          <p:cNvSpPr/>
          <p:nvPr/>
        </p:nvSpPr>
        <p:spPr>
          <a:xfrm>
            <a:off x="3046716" y="1070527"/>
            <a:ext cx="3459533" cy="918119"/>
          </a:xfrm>
          <a:prstGeom prst="wedgeRoundRectCallout">
            <a:avLst>
              <a:gd name="adj1" fmla="val -2681"/>
              <a:gd name="adj2" fmla="val 69583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“</a:t>
            </a:r>
            <a:r>
              <a:rPr lang="en-GB" sz="1600" b="1" dirty="0">
                <a:solidFill>
                  <a:schemeClr val="tx1"/>
                </a:solidFill>
              </a:rPr>
              <a:t>“They’re just very angry people who are using the far right as a way to vent their anger.”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Rectangle: Rounded Corners 33">
            <a:extLst>
              <a:ext uri="{FF2B5EF4-FFF2-40B4-BE49-F238E27FC236}">
                <a16:creationId xmlns:a16="http://schemas.microsoft.com/office/drawing/2014/main" id="{F9EF1379-37A0-4F4E-A385-621F8F8A3C35}"/>
              </a:ext>
            </a:extLst>
          </p:cNvPr>
          <p:cNvSpPr/>
          <p:nvPr/>
        </p:nvSpPr>
        <p:spPr>
          <a:xfrm>
            <a:off x="3046716" y="5433052"/>
            <a:ext cx="3345383" cy="1127593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Challenge: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sym typeface="Century Gothic"/>
              </a:rPr>
              <a:t>How might extremists use these stories to benefit their cause?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884798-5A21-4B2E-A076-6993F98A39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727" y="214263"/>
            <a:ext cx="2160000" cy="16114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710395-A9A4-49A3-9C58-EB7A0427AF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63" y="3449531"/>
            <a:ext cx="2160000" cy="1643707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FA03BC27-943B-4DD2-AE81-2E876571E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4429" y="281584"/>
            <a:ext cx="786370" cy="7384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E17FD7-6051-428C-9855-8D052399B3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6727" y="1937407"/>
            <a:ext cx="2160000" cy="1400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C1F5C5-EBC7-44EF-9E5D-71F70E545F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7563" y="5204899"/>
            <a:ext cx="2160000" cy="143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5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DF7811E4-6BC9-451D-B207-A4975904F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31" y="1052695"/>
            <a:ext cx="7907217" cy="4447809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E4B57B9D-D327-4F29-B8AF-4018C465BD62}"/>
              </a:ext>
            </a:extLst>
          </p:cNvPr>
          <p:cNvSpPr txBox="1">
            <a:spLocks/>
          </p:cNvSpPr>
          <p:nvPr/>
        </p:nvSpPr>
        <p:spPr>
          <a:xfrm>
            <a:off x="786476" y="214263"/>
            <a:ext cx="6908286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buSzPct val="25000"/>
            </a:pPr>
            <a:r>
              <a:rPr lang="en-GB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Why share these stories?</a:t>
            </a:r>
          </a:p>
        </p:txBody>
      </p:sp>
      <p:sp>
        <p:nvSpPr>
          <p:cNvPr id="38" name="Pentagon 20">
            <a:extLst>
              <a:ext uri="{FF2B5EF4-FFF2-40B4-BE49-F238E27FC236}">
                <a16:creationId xmlns:a16="http://schemas.microsoft.com/office/drawing/2014/main" id="{74D31D00-D094-4914-A26F-3AECB794BEB5}"/>
              </a:ext>
            </a:extLst>
          </p:cNvPr>
          <p:cNvSpPr/>
          <p:nvPr/>
        </p:nvSpPr>
        <p:spPr>
          <a:xfrm>
            <a:off x="27813" y="173559"/>
            <a:ext cx="758663" cy="538608"/>
          </a:xfrm>
          <a:prstGeom prst="homePlate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5F74284A-0F06-487A-802D-6B934A121A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Google Shape;268;p12">
            <a:extLst>
              <a:ext uri="{FF2B5EF4-FFF2-40B4-BE49-F238E27FC236}">
                <a16:creationId xmlns:a16="http://schemas.microsoft.com/office/drawing/2014/main" id="{B7ED647C-9AE5-4CC8-8602-1E2B699871F0}"/>
              </a:ext>
            </a:extLst>
          </p:cNvPr>
          <p:cNvSpPr/>
          <p:nvPr/>
        </p:nvSpPr>
        <p:spPr>
          <a:xfrm>
            <a:off x="3320143" y="4212771"/>
            <a:ext cx="5599180" cy="2366706"/>
          </a:xfrm>
          <a:prstGeom prst="cloud">
            <a:avLst/>
          </a:prstGeom>
          <a:solidFill>
            <a:srgbClr val="97E8D7"/>
          </a:solidFill>
          <a:ln w="28575" cap="flat" cmpd="sng">
            <a:solidFill>
              <a:srgbClr val="AA32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Century Gothic"/>
                <a:sym typeface="Century Gothic"/>
              </a:rPr>
              <a:t>Video task (7-10 mins)</a:t>
            </a:r>
            <a:endParaRPr lang="en-GB" sz="1600" dirty="0">
              <a:solidFill>
                <a:schemeClr val="dk1"/>
              </a:solidFill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Century Gothic"/>
                <a:sym typeface="Century Gothic"/>
              </a:rPr>
              <a:t>Watch the rest of the video on John, Hollyoaks and Prevent.  How can talking to organisations like Prevent help people in John or Ste’s position?</a:t>
            </a:r>
          </a:p>
        </p:txBody>
      </p:sp>
      <p:sp>
        <p:nvSpPr>
          <p:cNvPr id="20" name="Rectangle: Rounded Corners 33">
            <a:hlinkClick r:id="rId3"/>
            <a:extLst>
              <a:ext uri="{FF2B5EF4-FFF2-40B4-BE49-F238E27FC236}">
                <a16:creationId xmlns:a16="http://schemas.microsoft.com/office/drawing/2014/main" id="{2B3CD230-1410-4ACA-9EDA-A67A66AD503C}"/>
              </a:ext>
            </a:extLst>
          </p:cNvPr>
          <p:cNvSpPr/>
          <p:nvPr/>
        </p:nvSpPr>
        <p:spPr>
          <a:xfrm>
            <a:off x="7875393" y="926430"/>
            <a:ext cx="737176" cy="605542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0:00 -5:35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11CDE3-C434-4124-BDE6-29C69500C87A}"/>
              </a:ext>
            </a:extLst>
          </p:cNvPr>
          <p:cNvSpPr/>
          <p:nvPr/>
        </p:nvSpPr>
        <p:spPr>
          <a:xfrm>
            <a:off x="27813" y="6643737"/>
            <a:ext cx="20922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hlinkClick r:id="rId3"/>
              </a:rPr>
              <a:t>https://safeshare.tv/x/ss5dcc3cf735f43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65491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8">
            <a:extLst>
              <a:ext uri="{FF2B5EF4-FFF2-40B4-BE49-F238E27FC236}">
                <a16:creationId xmlns:a16="http://schemas.microsoft.com/office/drawing/2014/main" id="{F6336FF1-2AE4-4B2D-82FE-46734F62130A}"/>
              </a:ext>
            </a:extLst>
          </p:cNvPr>
          <p:cNvSpPr/>
          <p:nvPr/>
        </p:nvSpPr>
        <p:spPr>
          <a:xfrm>
            <a:off x="4246342" y="3838380"/>
            <a:ext cx="4139241" cy="2585909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GB" sz="1500" b="1" dirty="0">
                <a:solidFill>
                  <a:schemeClr val="tx1"/>
                </a:solidFill>
                <a:ea typeface="Lato" panose="020F0502020204030203" pitchFamily="34" charset="0"/>
                <a:cs typeface="Century Gothic"/>
              </a:rPr>
              <a:t>Career Spotlight:</a:t>
            </a:r>
          </a:p>
          <a:p>
            <a:pPr algn="ctr">
              <a:defRPr/>
            </a:pPr>
            <a:r>
              <a:rPr lang="en-GB" sz="1500" b="1" dirty="0">
                <a:solidFill>
                  <a:schemeClr val="tx1"/>
                </a:solidFill>
                <a:ea typeface="Lato" panose="020F0502020204030203" pitchFamily="34" charset="0"/>
                <a:cs typeface="Century Gothic"/>
              </a:rPr>
              <a:t>  </a:t>
            </a:r>
          </a:p>
          <a:p>
            <a:pPr algn="ctr">
              <a:defRPr/>
            </a:pP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Century Gothic"/>
              </a:rPr>
              <a:t>Lou </a:t>
            </a:r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Century Gothic"/>
              </a:rPr>
              <a:t>works for the 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Century Gothic"/>
              </a:rPr>
              <a:t>Counter Terrorism Police.</a:t>
            </a:r>
          </a:p>
          <a:p>
            <a:pPr algn="ctr">
              <a:defRPr/>
            </a:pPr>
            <a:endParaRPr lang="en-GB" sz="1500" b="1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Century Gothic"/>
            </a:endParaRPr>
          </a:p>
          <a:p>
            <a:pPr algn="ctr">
              <a:defRPr/>
            </a:pPr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Century Gothic"/>
              </a:rPr>
              <a:t>Click the 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Century Gothic"/>
              </a:rPr>
              <a:t>image</a:t>
            </a:r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Century Gothic"/>
              </a:rPr>
              <a:t> to watch a 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Century Gothic"/>
              </a:rPr>
              <a:t>video</a:t>
            </a:r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Century Gothic"/>
              </a:rPr>
              <a:t> made especially for you by Lou explaining what her 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Century Gothic"/>
              </a:rPr>
              <a:t>day-to-day job entails </a:t>
            </a:r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Century Gothic"/>
              </a:rPr>
              <a:t>and what 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Century Gothic"/>
              </a:rPr>
              <a:t>drew her to joining the police</a:t>
            </a:r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Century Gothic"/>
              </a:rPr>
              <a:t>.</a:t>
            </a:r>
            <a:endParaRPr lang="en-GB" sz="1500" kern="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Century Gothic"/>
              <a:sym typeface="Arial"/>
            </a:endParaRPr>
          </a:p>
        </p:txBody>
      </p:sp>
      <p:sp>
        <p:nvSpPr>
          <p:cNvPr id="11" name="Rectangle: Rounded Corners 33">
            <a:extLst>
              <a:ext uri="{FF2B5EF4-FFF2-40B4-BE49-F238E27FC236}">
                <a16:creationId xmlns:a16="http://schemas.microsoft.com/office/drawing/2014/main" id="{F01CDAB5-4240-4B92-B1F0-7D864505E301}"/>
              </a:ext>
            </a:extLst>
          </p:cNvPr>
          <p:cNvSpPr/>
          <p:nvPr/>
        </p:nvSpPr>
        <p:spPr>
          <a:xfrm>
            <a:off x="434121" y="1241620"/>
            <a:ext cx="4115995" cy="1831515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There have been a host of insightful documentaries made on extremism. Click the pictures to check some of them out, including work from Vice, Stacey Dooley and Louis Theroux.</a:t>
            </a:r>
          </a:p>
          <a:p>
            <a:pPr algn="ctr"/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Warning: some of these may contain upsetting content or offensive language</a:t>
            </a:r>
            <a:r>
              <a:rPr lang="en-GB" sz="16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FFF60DA4-57A5-4CFB-A4B8-EF937D5AA189}"/>
              </a:ext>
            </a:extLst>
          </p:cNvPr>
          <p:cNvSpPr/>
          <p:nvPr/>
        </p:nvSpPr>
        <p:spPr>
          <a:xfrm>
            <a:off x="388421" y="222650"/>
            <a:ext cx="6314716" cy="614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500" b="1" dirty="0">
                <a:solidFill>
                  <a:schemeClr val="tx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Career Launchpad!</a:t>
            </a:r>
          </a:p>
        </p:txBody>
      </p:sp>
      <p:sp>
        <p:nvSpPr>
          <p:cNvPr id="15" name="Rectangle: Rounded Corners 33">
            <a:extLst>
              <a:ext uri="{FF2B5EF4-FFF2-40B4-BE49-F238E27FC236}">
                <a16:creationId xmlns:a16="http://schemas.microsoft.com/office/drawing/2014/main" id="{D2C2ADA8-D74B-4790-A205-C4FEB57EC778}"/>
              </a:ext>
            </a:extLst>
          </p:cNvPr>
          <p:cNvSpPr/>
          <p:nvPr/>
        </p:nvSpPr>
        <p:spPr>
          <a:xfrm>
            <a:off x="560714" y="768478"/>
            <a:ext cx="3532796" cy="355122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15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Learn more: Extreme TV</a:t>
            </a:r>
            <a:endParaRPr lang="en-US" sz="1500" dirty="0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pic>
        <p:nvPicPr>
          <p:cNvPr id="16" name="Picture 2" descr="Image result for cartoon rocket">
            <a:extLst>
              <a:ext uri="{FF2B5EF4-FFF2-40B4-BE49-F238E27FC236}">
                <a16:creationId xmlns:a16="http://schemas.microsoft.com/office/drawing/2014/main" id="{E79EBF23-C2D4-42CD-A8BB-7FB71D6E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746188" y="547487"/>
            <a:ext cx="821405" cy="78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4315B69-83BF-42B1-8C22-8DDA9B4B888F}"/>
              </a:ext>
            </a:extLst>
          </p:cNvPr>
          <p:cNvGrpSpPr/>
          <p:nvPr/>
        </p:nvGrpSpPr>
        <p:grpSpPr>
          <a:xfrm>
            <a:off x="7331229" y="3398858"/>
            <a:ext cx="1255259" cy="1241522"/>
            <a:chOff x="7674326" y="3386341"/>
            <a:chExt cx="1255259" cy="124152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1754035-9567-4DE7-81C5-0F93EE7E8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748390" y="3386341"/>
              <a:ext cx="1181195" cy="1241522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D96FCA5-26AD-4DBF-B349-32BDF33163BD}"/>
                </a:ext>
              </a:extLst>
            </p:cNvPr>
            <p:cNvSpPr/>
            <p:nvPr/>
          </p:nvSpPr>
          <p:spPr>
            <a:xfrm>
              <a:off x="7674326" y="4292404"/>
              <a:ext cx="155597" cy="90222"/>
            </a:xfrm>
            <a:prstGeom prst="rect">
              <a:avLst/>
            </a:prstGeom>
            <a:solidFill>
              <a:srgbClr val="D7F6EF"/>
            </a:solidFill>
            <a:ln>
              <a:solidFill>
                <a:srgbClr val="D7F6E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5C2F56-F306-4BF6-93BE-6A58BD8E5A5A}"/>
              </a:ext>
            </a:extLst>
          </p:cNvPr>
          <p:cNvGrpSpPr/>
          <p:nvPr/>
        </p:nvGrpSpPr>
        <p:grpSpPr>
          <a:xfrm>
            <a:off x="4028664" y="3393550"/>
            <a:ext cx="1237098" cy="1241522"/>
            <a:chOff x="4713176" y="3390288"/>
            <a:chExt cx="1237098" cy="1241522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24E45F2-C0E8-444E-AA6D-D6EC8E8B8E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13176" y="3390288"/>
              <a:ext cx="1181195" cy="1241522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CA02D31-5CE2-4B49-83E7-1955E11A94E2}"/>
                </a:ext>
              </a:extLst>
            </p:cNvPr>
            <p:cNvSpPr/>
            <p:nvPr/>
          </p:nvSpPr>
          <p:spPr>
            <a:xfrm>
              <a:off x="5794677" y="4298231"/>
              <a:ext cx="155597" cy="90222"/>
            </a:xfrm>
            <a:prstGeom prst="rect">
              <a:avLst/>
            </a:prstGeom>
            <a:solidFill>
              <a:srgbClr val="D7F6EF"/>
            </a:solidFill>
            <a:ln>
              <a:solidFill>
                <a:srgbClr val="D7F6E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7" name="Picture 16" descr="A group of people posing for a photo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742E11FF-27BD-4427-9242-D8D7438FAE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4464" y="1798330"/>
            <a:ext cx="1852913" cy="1301541"/>
          </a:xfrm>
          <a:prstGeom prst="rect">
            <a:avLst/>
          </a:prstGeom>
        </p:spPr>
      </p:pic>
      <p:pic>
        <p:nvPicPr>
          <p:cNvPr id="18" name="Picture 6" descr="Image result for stacey dooley extremism">
            <a:hlinkClick r:id="rId7"/>
            <a:extLst>
              <a:ext uri="{FF2B5EF4-FFF2-40B4-BE49-F238E27FC236}">
                <a16:creationId xmlns:a16="http://schemas.microsoft.com/office/drawing/2014/main" id="{28558B82-D1AF-44B3-A6BF-1A8745809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81"/>
          <a:stretch/>
        </p:blipFill>
        <p:spPr bwMode="auto">
          <a:xfrm>
            <a:off x="6764464" y="456815"/>
            <a:ext cx="1852913" cy="128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mage result for hate thy neighbor">
            <a:hlinkClick r:id="rId9"/>
            <a:extLst>
              <a:ext uri="{FF2B5EF4-FFF2-40B4-BE49-F238E27FC236}">
                <a16:creationId xmlns:a16="http://schemas.microsoft.com/office/drawing/2014/main" id="{505F658A-01BE-4E19-A6F6-26D62ADCA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6331" y="456815"/>
            <a:ext cx="1763056" cy="264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hlinkClick r:id="rId11"/>
            <a:extLst>
              <a:ext uri="{FF2B5EF4-FFF2-40B4-BE49-F238E27FC236}">
                <a16:creationId xmlns:a16="http://schemas.microsoft.com/office/drawing/2014/main" id="{3BC969DA-5C3C-4A32-BAB8-58AE99E5F59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56" y="3784866"/>
            <a:ext cx="3384183" cy="2538137"/>
          </a:xfrm>
          <a:prstGeom prst="rect">
            <a:avLst/>
          </a:prstGeom>
        </p:spPr>
      </p:pic>
      <p:sp>
        <p:nvSpPr>
          <p:cNvPr id="25" name="Rectangle: Rounded Corners 18">
            <a:hlinkClick r:id="rId11"/>
            <a:extLst>
              <a:ext uri="{FF2B5EF4-FFF2-40B4-BE49-F238E27FC236}">
                <a16:creationId xmlns:a16="http://schemas.microsoft.com/office/drawing/2014/main" id="{0D191F87-0009-44DA-9CD4-A7EE3E205436}"/>
              </a:ext>
            </a:extLst>
          </p:cNvPr>
          <p:cNvSpPr/>
          <p:nvPr/>
        </p:nvSpPr>
        <p:spPr>
          <a:xfrm>
            <a:off x="247733" y="3634974"/>
            <a:ext cx="696044" cy="553251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GB" sz="1500" b="1" kern="0" dirty="0">
                <a:solidFill>
                  <a:srgbClr val="000000"/>
                </a:solidFill>
                <a:latin typeface="Century Gothic"/>
                <a:ea typeface="Lato" panose="020F0502020204030203" pitchFamily="34" charset="0"/>
                <a:cs typeface="Century Gothic"/>
                <a:sym typeface="Arial"/>
              </a:rPr>
              <a:t>00:00-03:04</a:t>
            </a:r>
          </a:p>
        </p:txBody>
      </p:sp>
    </p:spTree>
    <p:extLst>
      <p:ext uri="{BB962C8B-B14F-4D97-AF65-F5344CB8AC3E}">
        <p14:creationId xmlns:p14="http://schemas.microsoft.com/office/powerpoint/2010/main" val="3228756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63E9-D33E-4EC9-B605-36D9D4B5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43" y="258050"/>
            <a:ext cx="7550708" cy="1199413"/>
          </a:xfrm>
        </p:spPr>
        <p:txBody>
          <a:bodyPr/>
          <a:lstStyle/>
          <a:p>
            <a:pPr lvl="0">
              <a:buSzPct val="25000"/>
            </a:pPr>
            <a:r>
              <a:rPr lang="en-GB">
                <a:latin typeface="Century Gothic" panose="020B0502020202020204" pitchFamily="34" charset="0"/>
                <a:ea typeface="Lato"/>
                <a:cs typeface="Lato"/>
                <a:sym typeface="Lato"/>
              </a:rPr>
              <a:t>Can </a:t>
            </a:r>
            <a:r>
              <a:rPr lang="en-GB">
                <a:solidFill>
                  <a:schemeClr val="bg2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sharing stories</a:t>
            </a:r>
            <a:r>
              <a:rPr lang="en-GB">
                <a:latin typeface="Century Gothic" panose="020B0502020202020204" pitchFamily="34" charset="0"/>
                <a:ea typeface="Lato"/>
                <a:cs typeface="Lato"/>
                <a:sym typeface="Lato"/>
              </a:rPr>
              <a:t> keep us </a:t>
            </a:r>
            <a:r>
              <a:rPr lang="en-GB">
                <a:solidFill>
                  <a:schemeClr val="bg2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safe</a:t>
            </a:r>
            <a:r>
              <a:rPr lang="en-GB">
                <a:latin typeface="Century Gothic" panose="020B0502020202020204" pitchFamily="34" charset="0"/>
                <a:ea typeface="Lato"/>
                <a:cs typeface="Lato"/>
                <a:sym typeface="Lato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878DD-AB02-441F-A2DD-DE78F8346F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People can lie in stories and teach us the wrong thing.</a:t>
            </a:r>
          </a:p>
          <a:p>
            <a:pPr>
              <a:buClr>
                <a:schemeClr val="accent2"/>
              </a:buClr>
            </a:pPr>
            <a:r>
              <a:rPr lang="en-GB" dirty="0"/>
              <a:t>Extremist groups also use stories to manipulate people into joining them.</a:t>
            </a:r>
          </a:p>
          <a:p>
            <a:pPr>
              <a:spcBef>
                <a:spcPts val="360"/>
              </a:spcBef>
              <a:buClr>
                <a:schemeClr val="accent2"/>
              </a:buClr>
              <a:buSzPct val="100000"/>
              <a:buFont typeface="Arial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While stories might help promote understanding and reduce extreme views, actions bring about change, not talking.</a:t>
            </a:r>
          </a:p>
          <a:p>
            <a:pPr>
              <a:buClr>
                <a:schemeClr val="accent2"/>
              </a:buClr>
            </a:pPr>
            <a:r>
              <a:rPr lang="en-GB" dirty="0"/>
              <a:t>Stories can only get us so far; we need people like the police to keep us safe.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E37EB-1F8A-4305-8E99-51AC49C72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buClr>
                <a:schemeClr val="bg2"/>
              </a:buClr>
            </a:pPr>
            <a:r>
              <a:rPr lang="en-GB" dirty="0"/>
              <a:t>We can learn from other people’s experiences and keep ourselves safe.</a:t>
            </a:r>
          </a:p>
          <a:p>
            <a:pPr>
              <a:buClr>
                <a:schemeClr val="bg2"/>
              </a:buClr>
            </a:pPr>
            <a:r>
              <a:rPr lang="en-GB" dirty="0"/>
              <a:t>Stories are more memorable than statistics or information, which helps us remember the message.</a:t>
            </a:r>
          </a:p>
          <a:p>
            <a:pPr>
              <a:buClr>
                <a:schemeClr val="bg2"/>
              </a:buClr>
            </a:pPr>
            <a:r>
              <a:rPr lang="en-GB" dirty="0"/>
              <a:t>Stories have always been used to teach us lessons. They help us learn. </a:t>
            </a:r>
          </a:p>
          <a:p>
            <a:pPr>
              <a:buClr>
                <a:schemeClr val="bg2"/>
              </a:buClr>
            </a:pPr>
            <a:r>
              <a:rPr lang="en-GB" dirty="0"/>
              <a:t>Many people our age are more likely to watch shows like </a:t>
            </a:r>
            <a:r>
              <a:rPr lang="en-GB" dirty="0" err="1"/>
              <a:t>Hollyoaks</a:t>
            </a:r>
            <a:r>
              <a:rPr lang="en-GB" dirty="0"/>
              <a:t> then listen to the news, so these stories can make more of a difference.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Shape 224">
            <a:extLst>
              <a:ext uri="{FF2B5EF4-FFF2-40B4-BE49-F238E27FC236}">
                <a16:creationId xmlns:a16="http://schemas.microsoft.com/office/drawing/2014/main" id="{677C033A-6FE4-484D-A487-9FA21333F1DA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8150" y="5183435"/>
            <a:ext cx="1689653" cy="134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88D3F1-8D99-4F20-9219-7F3794425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35" y="236625"/>
            <a:ext cx="688548" cy="8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57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556AF1-4401-43B1-AE16-F268F3F54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612380"/>
              </p:ext>
            </p:extLst>
          </p:nvPr>
        </p:nvGraphicFramePr>
        <p:xfrm>
          <a:off x="603315" y="1117374"/>
          <a:ext cx="8039238" cy="523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266">
                  <a:extLst>
                    <a:ext uri="{9D8B030D-6E8A-4147-A177-3AD203B41FA5}">
                      <a16:colId xmlns:a16="http://schemas.microsoft.com/office/drawing/2014/main" val="3539760417"/>
                    </a:ext>
                  </a:extLst>
                </a:gridCol>
                <a:gridCol w="2690986">
                  <a:extLst>
                    <a:ext uri="{9D8B030D-6E8A-4147-A177-3AD203B41FA5}">
                      <a16:colId xmlns:a16="http://schemas.microsoft.com/office/drawing/2014/main" val="1009498805"/>
                    </a:ext>
                  </a:extLst>
                </a:gridCol>
                <a:gridCol w="2690986">
                  <a:extLst>
                    <a:ext uri="{9D8B030D-6E8A-4147-A177-3AD203B41FA5}">
                      <a16:colId xmlns:a16="http://schemas.microsoft.com/office/drawing/2014/main" val="1550975935"/>
                    </a:ext>
                  </a:extLst>
                </a:gridCol>
              </a:tblGrid>
              <a:tr h="39047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entury Gothic" panose="020B0502020202020204" pitchFamily="34" charset="0"/>
                        </a:rPr>
                        <a:t>Students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Teachers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entury Gothic" panose="020B0502020202020204" pitchFamily="34" charset="0"/>
                        </a:rPr>
                        <a:t>Other useful links</a:t>
                      </a:r>
                    </a:p>
                  </a:txBody>
                  <a:tcPr anchor="ctr">
                    <a:solidFill>
                      <a:srgbClr val="43D6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458036"/>
                  </a:ext>
                </a:extLst>
              </a:tr>
              <a:tr h="7228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Century Gothic" panose="020B0502020202020204" pitchFamily="34" charset="0"/>
                          <a:cs typeface="Century Gothic"/>
                        </a:rPr>
                        <a:t>Remember, you can always talk to a trusted adult, like a teacher or a family member, if you are at all worried about anything.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Century Gothic" panose="020B0502020202020204" pitchFamily="34" charset="0"/>
                          <a:cs typeface="Century Gothic"/>
                        </a:rPr>
                        <a:t>If you need to talk to someone about the concerns you have for a child, call the NSPCC helpline on 0808 800 5000. They are open 24/7.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latin typeface="Century Gothic" panose="020B0502020202020204" pitchFamily="34" charset="0"/>
                          <a:cs typeface="Century Gothic"/>
                        </a:rPr>
                        <a:t>To report any online material you think promotes extremism or terrorism, go to: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latin typeface="Century Gothic" panose="020B0502020202020204" pitchFamily="34" charset="0"/>
                          <a:cs typeface="Century Gothic"/>
                          <a:hlinkClick r:id="rId3"/>
                        </a:rPr>
                        <a:t>https://www.report-terrorist-material.homeoffice.gov.uk/report</a:t>
                      </a:r>
                      <a:endParaRPr lang="en-GB" sz="1100" b="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682161"/>
                  </a:ext>
                </a:extLst>
              </a:tr>
              <a:tr h="983561">
                <a:tc>
                  <a:txBody>
                    <a:bodyPr/>
                    <a:lstStyle/>
                    <a:p>
                      <a:pPr algn="ctr"/>
                      <a:r>
                        <a:rPr lang="en-GB" sz="1100" u="none" dirty="0">
                          <a:latin typeface="Century Gothic" panose="020B0502020202020204" pitchFamily="34" charset="0"/>
                          <a:cs typeface="Century Gothic"/>
                        </a:rPr>
                        <a:t>Visit the ‘Let’s Talk About It’ website, a guide which gives practical help and guidance on what to do if you think someone might be being radicalised.</a:t>
                      </a:r>
                    </a:p>
                    <a:p>
                      <a:pPr algn="ctr"/>
                      <a:endParaRPr lang="en-GB" sz="1100" u="none" dirty="0">
                        <a:latin typeface="Century Gothic" panose="020B0502020202020204" pitchFamily="34" charset="0"/>
                        <a:cs typeface="Century Gothic"/>
                      </a:endParaRPr>
                    </a:p>
                    <a:p>
                      <a:pPr algn="ctr"/>
                      <a:r>
                        <a:rPr lang="en-GB" sz="1100" u="none" dirty="0">
                          <a:latin typeface="Century Gothic" panose="020B0502020202020204" pitchFamily="34" charset="0"/>
                          <a:cs typeface="Century Gothic"/>
                          <a:hlinkClick r:id="rId4"/>
                        </a:rPr>
                        <a:t>https://www.ltai.info/</a:t>
                      </a:r>
                      <a:endParaRPr lang="en-GB" sz="1100" u="none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5"/>
                        </a:rPr>
                        <a:t>NSPCC gives advice for adults worried about a child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becoming radicalised.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hlinkClick r:id="rId6"/>
                        </a:rPr>
                        <a:t>NSPCC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launched a free 24 hour helpline on 0808 800 5000 for anyone worried about radicalisation and the impact of terrorism. They have access to trained counsellors.</a:t>
                      </a:r>
                      <a:endParaRPr lang="en-GB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906620"/>
                  </a:ext>
                </a:extLst>
              </a:tr>
              <a:tr h="138346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If you need to talk to someone and you’re not sure who to go to, call Childline, a confidential helpline for children, on </a:t>
                      </a:r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0800 1111 </a:t>
                      </a:r>
                      <a:r>
                        <a:rPr lang="en-GB" sz="1100" dirty="0">
                          <a:latin typeface="Century Gothic" panose="020B0502020202020204" pitchFamily="34" charset="0"/>
                        </a:rPr>
                        <a:t>– they are open 24/7 (all the time!)</a:t>
                      </a:r>
                    </a:p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  <a:hlinkClick r:id="rId7"/>
                        </a:rPr>
                        <a:t>www.childline.org.uk</a:t>
                      </a:r>
                      <a:r>
                        <a:rPr lang="en-GB" sz="11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en-GB" sz="1100" u="sng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DfE website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Educate Against Hate 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gives teachers, parents and school leaders practical advice and information on protecting children from extremism and radicalisation.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8"/>
                        </a:rPr>
                        <a:t>https://educateagainsthate.com/ </a:t>
                      </a:r>
                      <a:endParaRPr lang="en-GB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report suspicious activity to the police, you can either call them in confidence on 0800 789 321, or complete this online secure reporting form at: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9"/>
                        </a:rPr>
                        <a:t>https://act.campaign.gov.uk/</a:t>
                      </a:r>
                      <a:endParaRPr lang="en-GB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If it’s an emergency call 999.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765150"/>
                  </a:ext>
                </a:extLst>
              </a:tr>
              <a:tr h="991915">
                <a:tc>
                  <a:txBody>
                    <a:bodyPr/>
                    <a:lstStyle/>
                    <a:p>
                      <a:pPr algn="ctr"/>
                      <a:endParaRPr lang="en-GB" sz="1100" u="sng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Family Lives offer 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10"/>
                        </a:rPr>
                        <a:t>advice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for professionals and parents if they are worried about a child being radicalised.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11"/>
                        </a:rPr>
                        <a:t>Families Against Stress and Trauma (FAST)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provide support to vulnerable families and individuals whose lives have been affected by the trauma of losing loved ones to hateful ideologies and groups. 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6889706"/>
                  </a:ext>
                </a:extLst>
              </a:tr>
            </a:tbl>
          </a:graphicData>
        </a:graphic>
      </p:graphicFrame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FC9959D0-A3AF-4680-B60E-0ECC58D89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31" y="5255919"/>
            <a:ext cx="2375859" cy="96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151316-FFAF-C04C-B434-5B36566459AC}"/>
              </a:ext>
            </a:extLst>
          </p:cNvPr>
          <p:cNvSpPr/>
          <p:nvPr/>
        </p:nvSpPr>
        <p:spPr>
          <a:xfrm>
            <a:off x="501447" y="553537"/>
            <a:ext cx="8326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n-GB" sz="28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Need more information or someone to talk to?</a:t>
            </a:r>
          </a:p>
        </p:txBody>
      </p:sp>
      <p:sp>
        <p:nvSpPr>
          <p:cNvPr id="7" name="Rectangle: Rounded Corners 59">
            <a:extLst>
              <a:ext uri="{FF2B5EF4-FFF2-40B4-BE49-F238E27FC236}">
                <a16:creationId xmlns:a16="http://schemas.microsoft.com/office/drawing/2014/main" id="{6139EE4A-75B8-EE45-B0B5-64710EFA88A2}"/>
              </a:ext>
            </a:extLst>
          </p:cNvPr>
          <p:cNvSpPr/>
          <p:nvPr/>
        </p:nvSpPr>
        <p:spPr>
          <a:xfrm>
            <a:off x="276726" y="278408"/>
            <a:ext cx="935556" cy="3114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45D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PRINT ME</a:t>
            </a:r>
          </a:p>
        </p:txBody>
      </p:sp>
    </p:spTree>
    <p:extLst>
      <p:ext uri="{BB962C8B-B14F-4D97-AF65-F5344CB8AC3E}">
        <p14:creationId xmlns:p14="http://schemas.microsoft.com/office/powerpoint/2010/main" val="291081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4">
            <a:extLst>
              <a:ext uri="{FF2B5EF4-FFF2-40B4-BE49-F238E27FC236}">
                <a16:creationId xmlns:a16="http://schemas.microsoft.com/office/drawing/2014/main" id="{BBB64240-36BF-45D7-9649-A6A329866282}"/>
              </a:ext>
            </a:extLst>
          </p:cNvPr>
          <p:cNvSpPr/>
          <p:nvPr/>
        </p:nvSpPr>
        <p:spPr>
          <a:xfrm>
            <a:off x="1201837" y="306702"/>
            <a:ext cx="6740321" cy="1128558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GB" sz="32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Can </a:t>
            </a:r>
            <a:r>
              <a:rPr lang="en-GB" sz="3200" b="1" dirty="0">
                <a:solidFill>
                  <a:schemeClr val="bg2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sharing stories</a:t>
            </a:r>
            <a:r>
              <a:rPr lang="en-GB" sz="32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 prevent </a:t>
            </a:r>
            <a:r>
              <a:rPr lang="en-GB" sz="3200" b="1" dirty="0">
                <a:solidFill>
                  <a:schemeClr val="bg2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extremism</a:t>
            </a:r>
            <a:r>
              <a:rPr lang="en-GB" sz="32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?</a:t>
            </a:r>
          </a:p>
        </p:txBody>
      </p:sp>
      <p:pic>
        <p:nvPicPr>
          <p:cNvPr id="13" name="Shape 11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2400" y="260647"/>
            <a:ext cx="711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oup of people sitting in a chair&#10;&#10;Description automatically generated">
            <a:extLst>
              <a:ext uri="{FF2B5EF4-FFF2-40B4-BE49-F238E27FC236}">
                <a16:creationId xmlns:a16="http://schemas.microsoft.com/office/drawing/2014/main" id="{9274DA8B-A26E-42A9-885B-71EA634E36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72" y="1415524"/>
            <a:ext cx="7133027" cy="475535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AB2DBB5-6705-468B-B3B5-15ED4453251C}"/>
              </a:ext>
            </a:extLst>
          </p:cNvPr>
          <p:cNvSpPr/>
          <p:nvPr/>
        </p:nvSpPr>
        <p:spPr>
          <a:xfrm>
            <a:off x="965672" y="5679910"/>
            <a:ext cx="7836249" cy="901079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are concerned by any of the issues raised in this lesson, click on the 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Let’s Talk About It </a:t>
            </a:r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website logo to find out about how they can help. Also, see the 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final slide </a:t>
            </a:r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for some more 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advice</a:t>
            </a:r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on who to talk to.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1DC0C6-05A2-43C8-B5A5-5DA6470BF1A6}"/>
              </a:ext>
            </a:extLst>
          </p:cNvPr>
          <p:cNvSpPr/>
          <p:nvPr/>
        </p:nvSpPr>
        <p:spPr>
          <a:xfrm>
            <a:off x="8539999" y="5014451"/>
            <a:ext cx="179202" cy="546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Graphic 14" descr="Warning">
            <a:extLst>
              <a:ext uri="{FF2B5EF4-FFF2-40B4-BE49-F238E27FC236}">
                <a16:creationId xmlns:a16="http://schemas.microsoft.com/office/drawing/2014/main" id="{8FF02340-C798-41B9-AC84-65EB1CC8F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38098" y="4875971"/>
            <a:ext cx="914400" cy="91440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EFF3B159-EF60-48B5-AF90-44D2F719D5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450" y="5873660"/>
            <a:ext cx="633030" cy="59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9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AD1E3D-384A-49A7-AC1E-1D601996F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232" y="4235255"/>
            <a:ext cx="8036217" cy="20399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en-GB" sz="1600" dirty="0">
                <a:solidFill>
                  <a:schemeClr val="bg2"/>
                </a:solidFill>
              </a:rPr>
              <a:t>Extremism: </a:t>
            </a:r>
            <a:r>
              <a:rPr lang="en-GB" sz="1600" b="0" dirty="0">
                <a:solidFill>
                  <a:schemeClr val="tx1"/>
                </a:solidFill>
              </a:rPr>
              <a:t>Having </a:t>
            </a:r>
            <a:r>
              <a:rPr lang="en-US" sz="1600" b="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views that might seem unreasonable or unacceptable to most people.</a:t>
            </a:r>
            <a:endParaRPr lang="en-GB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en-GB" sz="1600" dirty="0">
                <a:solidFill>
                  <a:schemeClr val="bg2"/>
                </a:solidFill>
              </a:rPr>
              <a:t>Radicalise: </a:t>
            </a:r>
            <a:r>
              <a:rPr lang="en-GB" sz="1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to make someone become more extreme in their beliefs. </a:t>
            </a:r>
          </a:p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en-GB" sz="1600" dirty="0">
                <a:solidFill>
                  <a:schemeClr val="bg2"/>
                </a:solidFill>
              </a:rPr>
              <a:t>Prevent: </a:t>
            </a:r>
            <a:r>
              <a:rPr lang="en-GB" sz="1600" b="0" dirty="0">
                <a:solidFill>
                  <a:schemeClr val="tx1"/>
                </a:solidFill>
              </a:rPr>
              <a:t>to stop something from happening.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77931-1041-4475-9C60-5C2A5041CE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GB" dirty="0"/>
              <a:t>To understand the narrative told by extremists group.</a:t>
            </a:r>
          </a:p>
          <a:p>
            <a:pPr>
              <a:buClr>
                <a:schemeClr val="accent2"/>
              </a:buClr>
            </a:pPr>
            <a:r>
              <a:rPr lang="en-GB" dirty="0"/>
              <a:t>To consider whether sharing stories might help prevent extremism.</a:t>
            </a:r>
          </a:p>
        </p:txBody>
      </p:sp>
    </p:spTree>
    <p:extLst>
      <p:ext uri="{BB962C8B-B14F-4D97-AF65-F5344CB8AC3E}">
        <p14:creationId xmlns:p14="http://schemas.microsoft.com/office/powerpoint/2010/main" val="340552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558B99-0543-49AF-80A0-B75487AB33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368" y="1653381"/>
            <a:ext cx="8069263" cy="3951287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GB" dirty="0"/>
              <a:t>Starter: Extreme propaganda</a:t>
            </a:r>
          </a:p>
          <a:p>
            <a:pPr>
              <a:buClr>
                <a:schemeClr val="bg2"/>
              </a:buClr>
            </a:pPr>
            <a:r>
              <a:rPr lang="en-GB" b="1" dirty="0">
                <a:solidFill>
                  <a:schemeClr val="bg2"/>
                </a:solidFill>
              </a:rPr>
              <a:t>Why are we talking about this?</a:t>
            </a:r>
          </a:p>
          <a:p>
            <a:pPr>
              <a:buClr>
                <a:schemeClr val="bg2"/>
              </a:buClr>
            </a:pPr>
            <a:r>
              <a:rPr lang="en-GB" dirty="0"/>
              <a:t>Real-life consequences</a:t>
            </a:r>
          </a:p>
          <a:p>
            <a:pPr>
              <a:buClr>
                <a:schemeClr val="bg2"/>
              </a:buClr>
            </a:pPr>
            <a:r>
              <a:rPr lang="en-GB" dirty="0"/>
              <a:t>The other side of the story</a:t>
            </a:r>
          </a:p>
          <a:p>
            <a:pPr>
              <a:buClr>
                <a:schemeClr val="bg2"/>
              </a:buClr>
            </a:pPr>
            <a:r>
              <a:rPr lang="en-GB" dirty="0"/>
              <a:t>Why share these stories?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4D1C615-371F-42AB-8379-45F7201F36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082" y="5090379"/>
            <a:ext cx="3465056" cy="1521515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9CC051AA-2084-4A5B-A8D6-34F60BB0F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657" y="5795493"/>
            <a:ext cx="665454" cy="62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0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ntagon 20"/>
          <p:cNvSpPr/>
          <p:nvPr/>
        </p:nvSpPr>
        <p:spPr>
          <a:xfrm>
            <a:off x="37911" y="181055"/>
            <a:ext cx="758663" cy="538608"/>
          </a:xfrm>
          <a:prstGeom prst="homePlate">
            <a:avLst/>
          </a:prstGeom>
          <a:solidFill>
            <a:srgbClr val="AA32EA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E1D0DE5A-E970-9B43-953C-A51DA20BB2F2}"/>
              </a:ext>
            </a:extLst>
          </p:cNvPr>
          <p:cNvSpPr/>
          <p:nvPr/>
        </p:nvSpPr>
        <p:spPr>
          <a:xfrm>
            <a:off x="558632" y="715633"/>
            <a:ext cx="3371557" cy="1280508"/>
          </a:xfrm>
          <a:prstGeom prst="cloud">
            <a:avLst/>
          </a:prstGeom>
          <a:solidFill>
            <a:srgbClr val="97E8D7"/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Discuss (1 min)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What do you think an extremist is?</a:t>
            </a:r>
          </a:p>
        </p:txBody>
      </p:sp>
      <p:pic>
        <p:nvPicPr>
          <p:cNvPr id="19" name="Picture 18" descr="Image result for earth first">
            <a:extLst>
              <a:ext uri="{FF2B5EF4-FFF2-40B4-BE49-F238E27FC236}">
                <a16:creationId xmlns:a16="http://schemas.microsoft.com/office/drawing/2014/main" id="{B29702C0-9098-4BAD-999C-7FB4F6B63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487" y="5066299"/>
            <a:ext cx="1653485" cy="157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mage result for animal rights extremist">
            <a:extLst>
              <a:ext uri="{FF2B5EF4-FFF2-40B4-BE49-F238E27FC236}">
                <a16:creationId xmlns:a16="http://schemas.microsoft.com/office/drawing/2014/main" id="{01547561-E876-4C08-88A4-6CD6CE9CB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468" y="5066298"/>
            <a:ext cx="2103056" cy="157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Image result for ku klux klan">
            <a:extLst>
              <a:ext uri="{FF2B5EF4-FFF2-40B4-BE49-F238E27FC236}">
                <a16:creationId xmlns:a16="http://schemas.microsoft.com/office/drawing/2014/main" id="{0480F4E5-8E7C-4E55-9B69-F419AA22F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"/>
          <a:stretch/>
        </p:blipFill>
        <p:spPr bwMode="auto">
          <a:xfrm>
            <a:off x="188175" y="5066298"/>
            <a:ext cx="1753816" cy="157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Related image">
            <a:extLst>
              <a:ext uri="{FF2B5EF4-FFF2-40B4-BE49-F238E27FC236}">
                <a16:creationId xmlns:a16="http://schemas.microsoft.com/office/drawing/2014/main" id="{698E7EAB-6DC6-4643-9A22-9A6F07114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8103" y="5066298"/>
            <a:ext cx="1173076" cy="157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eft-wing extremism">
            <a:extLst>
              <a:ext uri="{FF2B5EF4-FFF2-40B4-BE49-F238E27FC236}">
                <a16:creationId xmlns:a16="http://schemas.microsoft.com/office/drawing/2014/main" id="{F9E71E05-2D73-40CD-879A-D6E508790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1020" y="5066299"/>
            <a:ext cx="1909587" cy="157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BD89513-354A-4D66-AFBF-31944B9AE2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776">
            <a:off x="2896328" y="2428089"/>
            <a:ext cx="856088" cy="853430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7F1BC29-773B-417D-8B97-17115DB5CAD9}"/>
              </a:ext>
            </a:extLst>
          </p:cNvPr>
          <p:cNvSpPr/>
          <p:nvPr/>
        </p:nvSpPr>
        <p:spPr>
          <a:xfrm>
            <a:off x="1772673" y="2921225"/>
            <a:ext cx="1265215" cy="503608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Politics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19F53E4-E72B-4A36-99AD-97AC76F04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0440">
            <a:off x="613424" y="3350958"/>
            <a:ext cx="975312" cy="975312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8F94942-C95B-4C56-96C9-27343F55B11D}"/>
              </a:ext>
            </a:extLst>
          </p:cNvPr>
          <p:cNvSpPr/>
          <p:nvPr/>
        </p:nvSpPr>
        <p:spPr>
          <a:xfrm>
            <a:off x="4113619" y="2389965"/>
            <a:ext cx="4680000" cy="117684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Different extremists groups could target anything. They may dislike certain people because of their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opinions, lifestyle, identity or culture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EF5818A-741E-4278-B41D-E90E91E0BBB8}"/>
              </a:ext>
            </a:extLst>
          </p:cNvPr>
          <p:cNvSpPr/>
          <p:nvPr/>
        </p:nvSpPr>
        <p:spPr>
          <a:xfrm>
            <a:off x="4113619" y="725750"/>
            <a:ext cx="4680000" cy="1432187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An extremist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strongly supports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certain idea or cause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in a way that most people find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unreasonable.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They may use these views to justify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hateful or harmful behaviour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towards those they oppose or who oppose them.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751EC8B-8CD4-4539-9ED2-5BAE95BA5C02}"/>
              </a:ext>
            </a:extLst>
          </p:cNvPr>
          <p:cNvGrpSpPr/>
          <p:nvPr/>
        </p:nvGrpSpPr>
        <p:grpSpPr>
          <a:xfrm>
            <a:off x="1543646" y="2237986"/>
            <a:ext cx="1171302" cy="473595"/>
            <a:chOff x="6206060" y="1025721"/>
            <a:chExt cx="1966340" cy="1347884"/>
          </a:xfrm>
          <a:solidFill>
            <a:schemeClr val="accent1"/>
          </a:solidFill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066D142-F821-4AAE-9D1A-D0B289D1347C}"/>
                </a:ext>
              </a:extLst>
            </p:cNvPr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grp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aseline="3000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8BBD1E6D-5AB5-4C49-B3FB-31F4A2EABB2A}"/>
                </a:ext>
              </a:extLst>
            </p:cNvPr>
            <p:cNvSpPr/>
            <p:nvPr/>
          </p:nvSpPr>
          <p:spPr>
            <a:xfrm>
              <a:off x="6206060" y="1025721"/>
              <a:ext cx="1966340" cy="1347884"/>
            </a:xfrm>
            <a:prstGeom prst="roundRect">
              <a:avLst/>
            </a:prstGeom>
            <a:grp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Religion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FD6CFA9-93B1-40A2-B4BF-CA399CB5E062}"/>
              </a:ext>
            </a:extLst>
          </p:cNvPr>
          <p:cNvSpPr/>
          <p:nvPr/>
        </p:nvSpPr>
        <p:spPr>
          <a:xfrm>
            <a:off x="1543646" y="3703893"/>
            <a:ext cx="1113646" cy="473594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Race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472A60-CB4C-4012-BFD8-D525A8EE4AC7}"/>
              </a:ext>
            </a:extLst>
          </p:cNvPr>
          <p:cNvGrpSpPr/>
          <p:nvPr/>
        </p:nvGrpSpPr>
        <p:grpSpPr>
          <a:xfrm>
            <a:off x="1772674" y="4421838"/>
            <a:ext cx="1265215" cy="503608"/>
            <a:chOff x="6206060" y="1025721"/>
            <a:chExt cx="1966340" cy="1347884"/>
          </a:xfrm>
          <a:solidFill>
            <a:schemeClr val="accent1"/>
          </a:solidFill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7684A9E8-C293-40FC-A189-53F8FF2A64C3}"/>
                </a:ext>
              </a:extLst>
            </p:cNvPr>
            <p:cNvSpPr/>
            <p:nvPr/>
          </p:nvSpPr>
          <p:spPr>
            <a:xfrm>
              <a:off x="6206060" y="1044824"/>
              <a:ext cx="1966340" cy="1328780"/>
            </a:xfrm>
            <a:prstGeom prst="roundRect">
              <a:avLst/>
            </a:prstGeom>
            <a:grp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aseline="3000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611BE7C-8EDF-4A3F-905F-994EF88A377A}"/>
                </a:ext>
              </a:extLst>
            </p:cNvPr>
            <p:cNvSpPr/>
            <p:nvPr/>
          </p:nvSpPr>
          <p:spPr>
            <a:xfrm>
              <a:off x="6206060" y="1025721"/>
              <a:ext cx="1966340" cy="1347884"/>
            </a:xfrm>
            <a:prstGeom prst="roundRect">
              <a:avLst/>
            </a:prstGeom>
            <a:grp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>
                  <a:solidFill>
                    <a:schemeClr val="tx1"/>
                  </a:solidFill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Gender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533683F8-7CBD-4E7B-9455-A7F7025BAA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299" y="3542472"/>
            <a:ext cx="1113645" cy="11136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AAE7B7F-2FFA-428C-9C1F-2CBD47E15B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5263">
            <a:off x="526618" y="1930284"/>
            <a:ext cx="1154855" cy="1039370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FD1DC31-136B-4EA4-A60C-CB5BFCBEC0EF}"/>
              </a:ext>
            </a:extLst>
          </p:cNvPr>
          <p:cNvSpPr/>
          <p:nvPr/>
        </p:nvSpPr>
        <p:spPr>
          <a:xfrm>
            <a:off x="4113619" y="3800687"/>
            <a:ext cx="4680000" cy="935119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They will look out for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vulnerable people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who they can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persuade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to agree with their extremist views.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Shape 114">
            <a:extLst>
              <a:ext uri="{FF2B5EF4-FFF2-40B4-BE49-F238E27FC236}">
                <a16:creationId xmlns:a16="http://schemas.microsoft.com/office/drawing/2014/main" id="{D4C3B407-7542-406C-B16E-6FB81DADDFFD}"/>
              </a:ext>
            </a:extLst>
          </p:cNvPr>
          <p:cNvSpPr/>
          <p:nvPr/>
        </p:nvSpPr>
        <p:spPr>
          <a:xfrm>
            <a:off x="796573" y="20860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7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Why are we talking about this?</a:t>
            </a:r>
            <a:endParaRPr lang="en-GB" sz="2700" b="1" dirty="0">
              <a:solidFill>
                <a:schemeClr val="tx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27" name="Picture 26" descr="A close up of a sign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9D7EE28F-0156-4A9A-BFB3-84E93746B5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8175" y="4451299"/>
            <a:ext cx="605963" cy="5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5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7AED599-7595-4575-B26F-65F3354D02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111" y="1810150"/>
            <a:ext cx="3465056" cy="1521515"/>
          </a:xfrm>
          <a:prstGeom prst="rect">
            <a:avLst/>
          </a:prstGeom>
        </p:spPr>
      </p:pic>
      <p:sp>
        <p:nvSpPr>
          <p:cNvPr id="8" name="Shape 114">
            <a:extLst>
              <a:ext uri="{FF2B5EF4-FFF2-40B4-BE49-F238E27FC236}">
                <a16:creationId xmlns:a16="http://schemas.microsoft.com/office/drawing/2014/main" id="{8806C1FF-7E28-42E7-9523-CB2C7C9A51A9}"/>
              </a:ext>
            </a:extLst>
          </p:cNvPr>
          <p:cNvSpPr/>
          <p:nvPr/>
        </p:nvSpPr>
        <p:spPr>
          <a:xfrm>
            <a:off x="768895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en-GB" sz="2800" b="1">
              <a:solidFill>
                <a:schemeClr val="tx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AC98DBA0-58D7-423A-A505-78A2F55BBA58}"/>
              </a:ext>
            </a:extLst>
          </p:cNvPr>
          <p:cNvSpPr/>
          <p:nvPr/>
        </p:nvSpPr>
        <p:spPr>
          <a:xfrm>
            <a:off x="796574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en-GB" sz="2800" b="1">
              <a:solidFill>
                <a:schemeClr val="tx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8" name="Shape 114">
            <a:extLst>
              <a:ext uri="{FF2B5EF4-FFF2-40B4-BE49-F238E27FC236}">
                <a16:creationId xmlns:a16="http://schemas.microsoft.com/office/drawing/2014/main" id="{246E5A88-F55F-40A4-9A3D-6FDA09238AF9}"/>
              </a:ext>
            </a:extLst>
          </p:cNvPr>
          <p:cNvSpPr/>
          <p:nvPr/>
        </p:nvSpPr>
        <p:spPr>
          <a:xfrm>
            <a:off x="796573" y="20860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700" b="1">
                <a:latin typeface="Century Gothic" panose="020B0502020202020204" pitchFamily="34" charset="0"/>
                <a:ea typeface="Lato"/>
                <a:cs typeface="Lato"/>
                <a:sym typeface="Lato"/>
              </a:rPr>
              <a:t>Why are we talking about this?</a:t>
            </a:r>
            <a:endParaRPr lang="en-GB" sz="2700" b="1">
              <a:solidFill>
                <a:schemeClr val="tx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0" name="Pentagon 20">
            <a:extLst>
              <a:ext uri="{FF2B5EF4-FFF2-40B4-BE49-F238E27FC236}">
                <a16:creationId xmlns:a16="http://schemas.microsoft.com/office/drawing/2014/main" id="{0C9CA8BC-4948-473F-A553-73E71828F5EE}"/>
              </a:ext>
            </a:extLst>
          </p:cNvPr>
          <p:cNvSpPr/>
          <p:nvPr/>
        </p:nvSpPr>
        <p:spPr>
          <a:xfrm>
            <a:off x="37911" y="181055"/>
            <a:ext cx="758663" cy="537433"/>
          </a:xfrm>
          <a:prstGeom prst="homePlate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22" name="Rectangle: Rounded Corners 33">
            <a:extLst>
              <a:ext uri="{FF2B5EF4-FFF2-40B4-BE49-F238E27FC236}">
                <a16:creationId xmlns:a16="http://schemas.microsoft.com/office/drawing/2014/main" id="{1770AEA8-A234-479B-908A-021E842CFA53}"/>
              </a:ext>
            </a:extLst>
          </p:cNvPr>
          <p:cNvSpPr/>
          <p:nvPr/>
        </p:nvSpPr>
        <p:spPr>
          <a:xfrm>
            <a:off x="5561251" y="4379032"/>
            <a:ext cx="3316775" cy="131046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 people you are going to hear from have 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shared their stories </a:t>
            </a:r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 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raise awareness </a:t>
            </a:r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and 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improve our understanding </a:t>
            </a:r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of the 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real effects </a:t>
            </a:r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extremism can have.</a:t>
            </a:r>
          </a:p>
        </p:txBody>
      </p:sp>
      <p:sp>
        <p:nvSpPr>
          <p:cNvPr id="23" name="Rectangle: Rounded Corners 33">
            <a:extLst>
              <a:ext uri="{FF2B5EF4-FFF2-40B4-BE49-F238E27FC236}">
                <a16:creationId xmlns:a16="http://schemas.microsoft.com/office/drawing/2014/main" id="{E2502289-4D72-4EB8-8805-0989344C9BF5}"/>
              </a:ext>
            </a:extLst>
          </p:cNvPr>
          <p:cNvSpPr/>
          <p:nvPr/>
        </p:nvSpPr>
        <p:spPr>
          <a:xfrm>
            <a:off x="334023" y="828454"/>
            <a:ext cx="8468908" cy="1096882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For this topic we have teamed up with the 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Counter Terrorism Police </a:t>
            </a:r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 discuss whether sharing stories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can help prevent extremism. </a:t>
            </a:r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You are going to hear a range of 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powerful</a:t>
            </a:r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accounts</a:t>
            </a:r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from people whose lives have been changed by 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extremism</a:t>
            </a:r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and find out how the issue has been tackled by TV shows such as </a:t>
            </a:r>
            <a:r>
              <a:rPr lang="en-GB" sz="1500" i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Hollyoaks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31" name="Rectangle: Rounded Corners 33">
            <a:extLst>
              <a:ext uri="{FF2B5EF4-FFF2-40B4-BE49-F238E27FC236}">
                <a16:creationId xmlns:a16="http://schemas.microsoft.com/office/drawing/2014/main" id="{76695FDD-9F38-4BCF-B38B-37385E6F48FF}"/>
              </a:ext>
            </a:extLst>
          </p:cNvPr>
          <p:cNvSpPr/>
          <p:nvPr/>
        </p:nvSpPr>
        <p:spPr>
          <a:xfrm>
            <a:off x="338316" y="5847947"/>
            <a:ext cx="8539710" cy="659207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However, it is important to remember that 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extreme groups also use stories </a:t>
            </a:r>
            <a:r>
              <a:rPr lang="en-GB" sz="15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 persuade people to become part of their organisation.</a:t>
            </a:r>
            <a:endParaRPr lang="en-GB" sz="1500" b="1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E32A74-321F-4373-BF28-81E08E3C7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095" y="3218108"/>
            <a:ext cx="3123265" cy="10654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A9EDDE8-CDDE-414C-B525-D0CE5720B2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71" y="2050378"/>
            <a:ext cx="2611708" cy="181819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CFFCD8B-1968-4DBC-B65A-A28178C1EF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465" y="2032427"/>
            <a:ext cx="2389294" cy="1818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1D20A2-5833-4B94-B4E2-6BE1B4EAEE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547" y="3983482"/>
            <a:ext cx="2614028" cy="17495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5A11F5-9D38-4011-A463-8D95BE6464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192" y="3947577"/>
            <a:ext cx="2389294" cy="178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3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C9FE3545-A5F7-4AD2-A313-200778019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423" y="2768741"/>
            <a:ext cx="3866587" cy="2942379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E4B57B9D-D327-4F29-B8AF-4018C465BD62}"/>
              </a:ext>
            </a:extLst>
          </p:cNvPr>
          <p:cNvSpPr txBox="1">
            <a:spLocks/>
          </p:cNvSpPr>
          <p:nvPr/>
        </p:nvSpPr>
        <p:spPr>
          <a:xfrm>
            <a:off x="786476" y="214263"/>
            <a:ext cx="6908286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cs typeface="Century Gothic"/>
              </a:rPr>
              <a:t>Real-life consequences</a:t>
            </a:r>
          </a:p>
        </p:txBody>
      </p:sp>
      <p:sp>
        <p:nvSpPr>
          <p:cNvPr id="38" name="Pentagon 20">
            <a:extLst>
              <a:ext uri="{FF2B5EF4-FFF2-40B4-BE49-F238E27FC236}">
                <a16:creationId xmlns:a16="http://schemas.microsoft.com/office/drawing/2014/main" id="{74D31D00-D094-4914-A26F-3AECB794BEB5}"/>
              </a:ext>
            </a:extLst>
          </p:cNvPr>
          <p:cNvSpPr/>
          <p:nvPr/>
        </p:nvSpPr>
        <p:spPr>
          <a:xfrm>
            <a:off x="27813" y="173559"/>
            <a:ext cx="758663" cy="538608"/>
          </a:xfrm>
          <a:prstGeom prst="homePlate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</a:p>
        </p:txBody>
      </p:sp>
      <p:sp>
        <p:nvSpPr>
          <p:cNvPr id="24" name="Rectangle: Rounded Corners 33">
            <a:extLst>
              <a:ext uri="{FF2B5EF4-FFF2-40B4-BE49-F238E27FC236}">
                <a16:creationId xmlns:a16="http://schemas.microsoft.com/office/drawing/2014/main" id="{2584C013-BB04-48A5-93D2-E0E728FD7C86}"/>
              </a:ext>
            </a:extLst>
          </p:cNvPr>
          <p:cNvSpPr/>
          <p:nvPr/>
        </p:nvSpPr>
        <p:spPr>
          <a:xfrm>
            <a:off x="4240618" y="698124"/>
            <a:ext cx="4509571" cy="1650858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On 3 June 2017, a van was</a:t>
            </a:r>
            <a:r>
              <a:rPr lang="en-GB" sz="1600" b="1" dirty="0">
                <a:solidFill>
                  <a:schemeClr val="tx1"/>
                </a:solidFill>
              </a:rPr>
              <a:t> deliberately driven into pedestrians</a:t>
            </a:r>
            <a:r>
              <a:rPr lang="en-GB" sz="1600" dirty="0">
                <a:solidFill>
                  <a:schemeClr val="tx1"/>
                </a:solidFill>
              </a:rPr>
              <a:t> on London Bridge. The attackers crashed the van then ran to the nearby Borough Market area and began </a:t>
            </a:r>
            <a:r>
              <a:rPr lang="en-GB" sz="1600" b="1" dirty="0">
                <a:solidFill>
                  <a:schemeClr val="tx1"/>
                </a:solidFill>
              </a:rPr>
              <a:t>attacking people</a:t>
            </a:r>
            <a:r>
              <a:rPr lang="en-GB" sz="1600" dirty="0">
                <a:solidFill>
                  <a:schemeClr val="tx1"/>
                </a:solidFill>
              </a:rPr>
              <a:t>. The attackers were </a:t>
            </a:r>
            <a:r>
              <a:rPr lang="en-GB" sz="1600" b="1" dirty="0">
                <a:solidFill>
                  <a:schemeClr val="tx1"/>
                </a:solidFill>
              </a:rPr>
              <a:t>inspired by Islamic State (ISIS).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Rectangle: Rounded Corners 33">
            <a:hlinkClick r:id="rId3"/>
            <a:extLst>
              <a:ext uri="{FF2B5EF4-FFF2-40B4-BE49-F238E27FC236}">
                <a16:creationId xmlns:a16="http://schemas.microsoft.com/office/drawing/2014/main" id="{E671E987-2541-4CC8-B50E-0A5F9D1322D0}"/>
              </a:ext>
            </a:extLst>
          </p:cNvPr>
          <p:cNvSpPr/>
          <p:nvPr/>
        </p:nvSpPr>
        <p:spPr>
          <a:xfrm>
            <a:off x="8013014" y="2627028"/>
            <a:ext cx="737176" cy="605542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0:00 -1:31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B07E25-0B88-4792-B5CF-8780FC4FAE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310" y="768867"/>
            <a:ext cx="3825865" cy="22086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0C9870-DE91-422D-97E6-3F4598E29DA7}"/>
              </a:ext>
            </a:extLst>
          </p:cNvPr>
          <p:cNvSpPr/>
          <p:nvPr/>
        </p:nvSpPr>
        <p:spPr>
          <a:xfrm>
            <a:off x="202152" y="6613780"/>
            <a:ext cx="18870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u="sng" dirty="0">
                <a:latin typeface="Slack-Lato"/>
                <a:hlinkClick r:id="rId3"/>
              </a:rPr>
              <a:t>https://safeshare.tv/x/ss5dc5435358d3a</a:t>
            </a:r>
            <a:endParaRPr lang="en-GB" sz="800" dirty="0"/>
          </a:p>
        </p:txBody>
      </p:sp>
      <p:sp>
        <p:nvSpPr>
          <p:cNvPr id="15" name="Google Shape;268;p12">
            <a:extLst>
              <a:ext uri="{FF2B5EF4-FFF2-40B4-BE49-F238E27FC236}">
                <a16:creationId xmlns:a16="http://schemas.microsoft.com/office/drawing/2014/main" id="{63425737-88A8-4500-8AEE-1FBE7FAA4571}"/>
              </a:ext>
            </a:extLst>
          </p:cNvPr>
          <p:cNvSpPr/>
          <p:nvPr/>
        </p:nvSpPr>
        <p:spPr>
          <a:xfrm>
            <a:off x="265670" y="3764814"/>
            <a:ext cx="4458956" cy="2084272"/>
          </a:xfrm>
          <a:prstGeom prst="cloud">
            <a:avLst/>
          </a:prstGeom>
          <a:solidFill>
            <a:srgbClr val="97E8D7"/>
          </a:solidFill>
          <a:ln w="28575" cap="flat" cmpd="sng">
            <a:solidFill>
              <a:srgbClr val="AA32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Century Gothic"/>
                <a:sym typeface="Century Gothic"/>
              </a:rPr>
              <a:t>Pair task (3-4 mins) </a:t>
            </a:r>
          </a:p>
          <a:p>
            <a:pPr lvl="0" algn="ctr"/>
            <a:r>
              <a:rPr lang="en-GB" sz="1600" dirty="0">
                <a:solidFill>
                  <a:schemeClr val="dk1"/>
                </a:solidFill>
                <a:sym typeface="Century Gothic"/>
              </a:rPr>
              <a:t>Watch and discuss your thoughts on Thomas’ story. What message is he trying to give about the attackers? Do you agree?</a:t>
            </a:r>
          </a:p>
        </p:txBody>
      </p:sp>
      <p:sp>
        <p:nvSpPr>
          <p:cNvPr id="16" name="Rectangle: Rounded Corners 33">
            <a:extLst>
              <a:ext uri="{FF2B5EF4-FFF2-40B4-BE49-F238E27FC236}">
                <a16:creationId xmlns:a16="http://schemas.microsoft.com/office/drawing/2014/main" id="{18DFCB09-7024-4A93-82F8-51DC9238E9FB}"/>
              </a:ext>
            </a:extLst>
          </p:cNvPr>
          <p:cNvSpPr/>
          <p:nvPr/>
        </p:nvSpPr>
        <p:spPr>
          <a:xfrm>
            <a:off x="265670" y="3050816"/>
            <a:ext cx="4007071" cy="60554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Thomas* witnessed a family member being hit by the car on London Bridge.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Rectangle: Rounded Corners 33">
            <a:extLst>
              <a:ext uri="{FF2B5EF4-FFF2-40B4-BE49-F238E27FC236}">
                <a16:creationId xmlns:a16="http://schemas.microsoft.com/office/drawing/2014/main" id="{16EBFBF2-3EC7-412B-A61D-7AD5C6AD18CC}"/>
              </a:ext>
            </a:extLst>
          </p:cNvPr>
          <p:cNvSpPr/>
          <p:nvPr/>
        </p:nvSpPr>
        <p:spPr>
          <a:xfrm>
            <a:off x="4380578" y="2491605"/>
            <a:ext cx="2831905" cy="879943"/>
          </a:xfrm>
          <a:prstGeom prst="wedgeRoundRectCallout">
            <a:avLst>
              <a:gd name="adj1" fmla="val -7049"/>
              <a:gd name="adj2" fmla="val 112749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“The people who did this are just human beings like you and me.”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Rectangle: Rounded Corners 33">
            <a:extLst>
              <a:ext uri="{FF2B5EF4-FFF2-40B4-BE49-F238E27FC236}">
                <a16:creationId xmlns:a16="http://schemas.microsoft.com/office/drawing/2014/main" id="{833EA9EE-301D-444F-B142-A2338B19D4D0}"/>
              </a:ext>
            </a:extLst>
          </p:cNvPr>
          <p:cNvSpPr/>
          <p:nvPr/>
        </p:nvSpPr>
        <p:spPr>
          <a:xfrm>
            <a:off x="7658533" y="4987253"/>
            <a:ext cx="1258065" cy="818898"/>
          </a:xfrm>
          <a:prstGeom prst="wedgeRoundRectCallout">
            <a:avLst>
              <a:gd name="adj1" fmla="val -42803"/>
              <a:gd name="adj2" fmla="val -87511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No one is born a terrorist.”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" name="Picture 13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9096400-EA4C-4F8E-B521-153E80CDA3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5478" y="5901181"/>
            <a:ext cx="786370" cy="738420"/>
          </a:xfrm>
          <a:prstGeom prst="rect">
            <a:avLst/>
          </a:prstGeom>
        </p:spPr>
      </p:pic>
      <p:sp>
        <p:nvSpPr>
          <p:cNvPr id="20" name="Rectangle: Rounded Corners 33">
            <a:extLst>
              <a:ext uri="{FF2B5EF4-FFF2-40B4-BE49-F238E27FC236}">
                <a16:creationId xmlns:a16="http://schemas.microsoft.com/office/drawing/2014/main" id="{AA7F6130-C3BF-41A4-B147-A39E4CFA2A74}"/>
              </a:ext>
            </a:extLst>
          </p:cNvPr>
          <p:cNvSpPr/>
          <p:nvPr/>
        </p:nvSpPr>
        <p:spPr>
          <a:xfrm>
            <a:off x="331548" y="5928295"/>
            <a:ext cx="7644482" cy="674890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Challenge: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How could a situation like Thomas’ push someone towards extremist views?</a:t>
            </a:r>
          </a:p>
        </p:txBody>
      </p:sp>
    </p:spTree>
    <p:extLst>
      <p:ext uri="{BB962C8B-B14F-4D97-AF65-F5344CB8AC3E}">
        <p14:creationId xmlns:p14="http://schemas.microsoft.com/office/powerpoint/2010/main" val="18050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4B57B9D-D327-4F29-B8AF-4018C465BD62}"/>
              </a:ext>
            </a:extLst>
          </p:cNvPr>
          <p:cNvSpPr txBox="1">
            <a:spLocks/>
          </p:cNvSpPr>
          <p:nvPr/>
        </p:nvSpPr>
        <p:spPr>
          <a:xfrm>
            <a:off x="786476" y="214263"/>
            <a:ext cx="6908286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cs typeface="Century Gothic"/>
              </a:rPr>
              <a:t>Real-life consequences</a:t>
            </a:r>
          </a:p>
        </p:txBody>
      </p:sp>
      <p:sp>
        <p:nvSpPr>
          <p:cNvPr id="38" name="Pentagon 20">
            <a:extLst>
              <a:ext uri="{FF2B5EF4-FFF2-40B4-BE49-F238E27FC236}">
                <a16:creationId xmlns:a16="http://schemas.microsoft.com/office/drawing/2014/main" id="{74D31D00-D094-4914-A26F-3AECB794BEB5}"/>
              </a:ext>
            </a:extLst>
          </p:cNvPr>
          <p:cNvSpPr/>
          <p:nvPr/>
        </p:nvSpPr>
        <p:spPr>
          <a:xfrm>
            <a:off x="27813" y="173559"/>
            <a:ext cx="758663" cy="538608"/>
          </a:xfrm>
          <a:prstGeom prst="homePlate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</a:p>
        </p:txBody>
      </p:sp>
      <p:sp>
        <p:nvSpPr>
          <p:cNvPr id="23" name="Google Shape;268;p12">
            <a:extLst>
              <a:ext uri="{FF2B5EF4-FFF2-40B4-BE49-F238E27FC236}">
                <a16:creationId xmlns:a16="http://schemas.microsoft.com/office/drawing/2014/main" id="{D9E0124A-4B88-4E57-8B0D-761C3CBEE95B}"/>
              </a:ext>
            </a:extLst>
          </p:cNvPr>
          <p:cNvSpPr/>
          <p:nvPr/>
        </p:nvSpPr>
        <p:spPr>
          <a:xfrm>
            <a:off x="4821203" y="2925253"/>
            <a:ext cx="4069729" cy="2488848"/>
          </a:xfrm>
          <a:prstGeom prst="cloud">
            <a:avLst/>
          </a:prstGeom>
          <a:solidFill>
            <a:srgbClr val="97E8D7"/>
          </a:solidFill>
          <a:ln w="28575" cap="flat" cmpd="sng">
            <a:solidFill>
              <a:srgbClr val="AA32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Century Gothic"/>
                <a:sym typeface="Century Gothic"/>
              </a:rPr>
              <a:t>Video task (3-4 mins)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Century Gothic"/>
                <a:sym typeface="Century Gothic"/>
              </a:rPr>
              <a:t>Watch and discuss your thoughts on Travis’ story. How could someone speaking up have changed Travis’ story?</a:t>
            </a:r>
          </a:p>
        </p:txBody>
      </p:sp>
      <p:sp>
        <p:nvSpPr>
          <p:cNvPr id="24" name="Rectangle: Rounded Corners 33">
            <a:extLst>
              <a:ext uri="{FF2B5EF4-FFF2-40B4-BE49-F238E27FC236}">
                <a16:creationId xmlns:a16="http://schemas.microsoft.com/office/drawing/2014/main" id="{2584C013-BB04-48A5-93D2-E0E728FD7C86}"/>
              </a:ext>
            </a:extLst>
          </p:cNvPr>
          <p:cNvSpPr/>
          <p:nvPr/>
        </p:nvSpPr>
        <p:spPr>
          <a:xfrm>
            <a:off x="360490" y="789368"/>
            <a:ext cx="4723714" cy="1224107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On 22nd March 2017, a terrorist attack took place on </a:t>
            </a:r>
            <a:r>
              <a:rPr lang="en-GB" sz="1600" b="1" dirty="0">
                <a:solidFill>
                  <a:schemeClr val="tx1"/>
                </a:solidFill>
              </a:rPr>
              <a:t>Westminster Bridge</a:t>
            </a:r>
            <a:r>
              <a:rPr lang="en-GB" sz="1600" dirty="0">
                <a:solidFill>
                  <a:schemeClr val="tx1"/>
                </a:solidFill>
              </a:rPr>
              <a:t>. The attacker </a:t>
            </a:r>
            <a:r>
              <a:rPr lang="en-GB" sz="1600" b="1" dirty="0">
                <a:solidFill>
                  <a:schemeClr val="tx1"/>
                </a:solidFill>
              </a:rPr>
              <a:t>drove a car onto the pavement and injured more than 50 people</a:t>
            </a:r>
            <a:r>
              <a:rPr lang="en-GB" sz="1600" dirty="0">
                <a:solidFill>
                  <a:schemeClr val="tx1"/>
                </a:solidFill>
              </a:rPr>
              <a:t>. Five people died. 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Rectangle: Rounded Corners 33">
            <a:extLst>
              <a:ext uri="{FF2B5EF4-FFF2-40B4-BE49-F238E27FC236}">
                <a16:creationId xmlns:a16="http://schemas.microsoft.com/office/drawing/2014/main" id="{DDA36DC0-E4CC-4A60-B12B-C99F7021054A}"/>
              </a:ext>
            </a:extLst>
          </p:cNvPr>
          <p:cNvSpPr/>
          <p:nvPr/>
        </p:nvSpPr>
        <p:spPr>
          <a:xfrm>
            <a:off x="1155899" y="5713546"/>
            <a:ext cx="2713796" cy="79544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Travis was one of the people injured that day.</a:t>
            </a:r>
            <a:endParaRPr lang="en-GB" sz="1600" b="1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3BFA3-FD11-4095-B61C-FBBE5174A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454" y="491672"/>
            <a:ext cx="3653059" cy="2318684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A5FC7320-6D06-446C-A621-391B5C1C5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30" y="5770569"/>
            <a:ext cx="786370" cy="738420"/>
          </a:xfrm>
          <a:prstGeom prst="rect">
            <a:avLst/>
          </a:prstGeom>
        </p:spPr>
      </p:pic>
      <p:sp>
        <p:nvSpPr>
          <p:cNvPr id="14" name="Rectangle: Rounded Corners 33">
            <a:extLst>
              <a:ext uri="{FF2B5EF4-FFF2-40B4-BE49-F238E27FC236}">
                <a16:creationId xmlns:a16="http://schemas.microsoft.com/office/drawing/2014/main" id="{792BAB7D-967C-47E1-9D68-4862C4F4BA94}"/>
              </a:ext>
            </a:extLst>
          </p:cNvPr>
          <p:cNvSpPr/>
          <p:nvPr/>
        </p:nvSpPr>
        <p:spPr>
          <a:xfrm>
            <a:off x="3970794" y="5635167"/>
            <a:ext cx="4870719" cy="950865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Challenge: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sym typeface="Century Gothic"/>
              </a:rPr>
              <a:t>How might extremists use this story to benefit their cause?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61003BA0-C45F-436D-BEF9-77379FAB88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599" y="2255421"/>
            <a:ext cx="4398697" cy="3281678"/>
          </a:xfrm>
          <a:prstGeom prst="rect">
            <a:avLst/>
          </a:prstGeom>
        </p:spPr>
      </p:pic>
      <p:sp>
        <p:nvSpPr>
          <p:cNvPr id="15" name="Rectangle: Rounded Corners 33">
            <a:hlinkClick r:id="rId6"/>
            <a:extLst>
              <a:ext uri="{FF2B5EF4-FFF2-40B4-BE49-F238E27FC236}">
                <a16:creationId xmlns:a16="http://schemas.microsoft.com/office/drawing/2014/main" id="{821B1F71-8949-4472-934F-35F971B3750D}"/>
              </a:ext>
            </a:extLst>
          </p:cNvPr>
          <p:cNvSpPr/>
          <p:nvPr/>
        </p:nvSpPr>
        <p:spPr>
          <a:xfrm>
            <a:off x="4113056" y="2192813"/>
            <a:ext cx="737176" cy="605542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0:00 -1:22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F6DD96-20D8-4EC3-A4D4-B33CCDA47D57}"/>
              </a:ext>
            </a:extLst>
          </p:cNvPr>
          <p:cNvSpPr/>
          <p:nvPr/>
        </p:nvSpPr>
        <p:spPr>
          <a:xfrm>
            <a:off x="71386" y="6631456"/>
            <a:ext cx="20537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hlinkClick r:id="rId6"/>
              </a:rPr>
              <a:t>https://safeshare.tv/x/CQsnabyOwyc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36159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3">
            <a:extLst>
              <a:ext uri="{FF2B5EF4-FFF2-40B4-BE49-F238E27FC236}">
                <a16:creationId xmlns:a16="http://schemas.microsoft.com/office/drawing/2014/main" id="{E8EECEEA-6703-4525-A437-98E327EAAF81}"/>
              </a:ext>
            </a:extLst>
          </p:cNvPr>
          <p:cNvSpPr/>
          <p:nvPr/>
        </p:nvSpPr>
        <p:spPr>
          <a:xfrm>
            <a:off x="332908" y="769726"/>
            <a:ext cx="5066886" cy="1230131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Extremist groups often tell stories which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personalised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to make the listeners feel certain emotions. The stories may be based on true events, exaggerated or completely made up.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Shape 114">
            <a:extLst>
              <a:ext uri="{FF2B5EF4-FFF2-40B4-BE49-F238E27FC236}">
                <a16:creationId xmlns:a16="http://schemas.microsoft.com/office/drawing/2014/main" id="{8806C1FF-7E28-42E7-9523-CB2C7C9A51A9}"/>
              </a:ext>
            </a:extLst>
          </p:cNvPr>
          <p:cNvSpPr/>
          <p:nvPr/>
        </p:nvSpPr>
        <p:spPr>
          <a:xfrm>
            <a:off x="768895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en-GB" sz="2800" b="1">
              <a:solidFill>
                <a:schemeClr val="tx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AC98DBA0-58D7-423A-A505-78A2F55BBA58}"/>
              </a:ext>
            </a:extLst>
          </p:cNvPr>
          <p:cNvSpPr/>
          <p:nvPr/>
        </p:nvSpPr>
        <p:spPr>
          <a:xfrm>
            <a:off x="796574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en-GB" sz="2800" b="1">
              <a:solidFill>
                <a:schemeClr val="tx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8" name="Shape 114">
            <a:extLst>
              <a:ext uri="{FF2B5EF4-FFF2-40B4-BE49-F238E27FC236}">
                <a16:creationId xmlns:a16="http://schemas.microsoft.com/office/drawing/2014/main" id="{246E5A88-F55F-40A4-9A3D-6FDA09238AF9}"/>
              </a:ext>
            </a:extLst>
          </p:cNvPr>
          <p:cNvSpPr/>
          <p:nvPr/>
        </p:nvSpPr>
        <p:spPr>
          <a:xfrm>
            <a:off x="796573" y="20860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7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The other side of the story</a:t>
            </a:r>
            <a:endParaRPr lang="en-GB" sz="2700" b="1" dirty="0">
              <a:solidFill>
                <a:schemeClr val="tx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0" name="Pentagon 20">
            <a:extLst>
              <a:ext uri="{FF2B5EF4-FFF2-40B4-BE49-F238E27FC236}">
                <a16:creationId xmlns:a16="http://schemas.microsoft.com/office/drawing/2014/main" id="{0C9CA8BC-4948-473F-A553-73E71828F5EE}"/>
              </a:ext>
            </a:extLst>
          </p:cNvPr>
          <p:cNvSpPr/>
          <p:nvPr/>
        </p:nvSpPr>
        <p:spPr>
          <a:xfrm>
            <a:off x="37911" y="181055"/>
            <a:ext cx="758663" cy="537433"/>
          </a:xfrm>
          <a:prstGeom prst="homePlate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C657712-8507-470E-9EDE-B11862C8E913}"/>
              </a:ext>
            </a:extLst>
          </p:cNvPr>
          <p:cNvSpPr/>
          <p:nvPr/>
        </p:nvSpPr>
        <p:spPr>
          <a:xfrm>
            <a:off x="3133934" y="2214722"/>
            <a:ext cx="2700000" cy="745735"/>
          </a:xfrm>
          <a:prstGeom prst="wedgeRoundRectCallout">
            <a:avLst>
              <a:gd name="adj1" fmla="val -20833"/>
              <a:gd name="adj2" fmla="val 72613"/>
              <a:gd name="adj3" fmla="val 16667"/>
            </a:avLst>
          </a:prstGeom>
          <a:solidFill>
            <a:schemeClr val="accent3"/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>
                <a:solidFill>
                  <a:schemeClr val="tx1"/>
                </a:solidFill>
                <a:latin typeface="Century Gothic" panose="020B0502020202020204" pitchFamily="34" charset="0"/>
              </a:rPr>
              <a:t>“It’s time to get revenge for what they’ve done to us.”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B55E81BA-15C2-3941-B572-2CA679D40DC6}"/>
              </a:ext>
            </a:extLst>
          </p:cNvPr>
          <p:cNvSpPr/>
          <p:nvPr/>
        </p:nvSpPr>
        <p:spPr>
          <a:xfrm>
            <a:off x="242044" y="2660673"/>
            <a:ext cx="2700000" cy="745735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>
                <a:solidFill>
                  <a:schemeClr val="tx1"/>
                </a:solidFill>
                <a:latin typeface="Century Gothic" panose="020B0502020202020204" pitchFamily="34" charset="0"/>
              </a:rPr>
              <a:t>“Life will be better without them.”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A7AEA4F5-A2A2-B84E-B604-ED46A09338C6}"/>
              </a:ext>
            </a:extLst>
          </p:cNvPr>
          <p:cNvSpPr/>
          <p:nvPr/>
        </p:nvSpPr>
        <p:spPr>
          <a:xfrm>
            <a:off x="3169032" y="3236181"/>
            <a:ext cx="2700000" cy="745735"/>
          </a:xfrm>
          <a:prstGeom prst="wedgeRoundRectCallout">
            <a:avLst>
              <a:gd name="adj1" fmla="val 29094"/>
              <a:gd name="adj2" fmla="val 73877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“No one is listening, we have to take action.”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D080EA83-3753-43FB-88A5-7F35EF038D9E}"/>
              </a:ext>
            </a:extLst>
          </p:cNvPr>
          <p:cNvSpPr/>
          <p:nvPr/>
        </p:nvSpPr>
        <p:spPr>
          <a:xfrm>
            <a:off x="3150347" y="4242314"/>
            <a:ext cx="2700000" cy="745735"/>
          </a:xfrm>
          <a:prstGeom prst="wedgeRoundRectCallout">
            <a:avLst>
              <a:gd name="adj1" fmla="val -19785"/>
              <a:gd name="adj2" fmla="val 77669"/>
              <a:gd name="adj3" fmla="val 16667"/>
            </a:avLst>
          </a:prstGeom>
          <a:solidFill>
            <a:schemeClr val="accent1"/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“We know how you feel.”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E8F35553-7ACD-4322-818E-92F31CF9F418}"/>
              </a:ext>
            </a:extLst>
          </p:cNvPr>
          <p:cNvSpPr/>
          <p:nvPr/>
        </p:nvSpPr>
        <p:spPr>
          <a:xfrm>
            <a:off x="6035231" y="3797225"/>
            <a:ext cx="2700000" cy="745735"/>
          </a:xfrm>
          <a:prstGeom prst="wedgeRoundRectCallout">
            <a:avLst>
              <a:gd name="adj1" fmla="val 26301"/>
              <a:gd name="adj2" fmla="val 71349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“They are to blame.”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0A582832-B7F1-4B89-9FF8-62015F38F1D7}"/>
              </a:ext>
            </a:extLst>
          </p:cNvPr>
          <p:cNvSpPr/>
          <p:nvPr/>
        </p:nvSpPr>
        <p:spPr>
          <a:xfrm>
            <a:off x="274680" y="3797225"/>
            <a:ext cx="2700000" cy="745735"/>
          </a:xfrm>
          <a:prstGeom prst="wedgeRoundRectCallout">
            <a:avLst>
              <a:gd name="adj1" fmla="val -20484"/>
              <a:gd name="adj2" fmla="val 76405"/>
              <a:gd name="adj3" fmla="val 16667"/>
            </a:avLst>
          </a:prstGeom>
          <a:solidFill>
            <a:schemeClr val="accent3"/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>
                <a:solidFill>
                  <a:schemeClr val="tx1"/>
                </a:solidFill>
                <a:latin typeface="Century Gothic" panose="020B0502020202020204" pitchFamily="34" charset="0"/>
              </a:rPr>
              <a:t>“We have to defend ourselves.”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C2F71A02-AF39-4F02-AB7E-9F44D0716940}"/>
              </a:ext>
            </a:extLst>
          </p:cNvPr>
          <p:cNvSpPr/>
          <p:nvPr/>
        </p:nvSpPr>
        <p:spPr>
          <a:xfrm>
            <a:off x="6035231" y="2660673"/>
            <a:ext cx="2700000" cy="745735"/>
          </a:xfrm>
          <a:prstGeom prst="wedgeRoundRectCallout">
            <a:avLst>
              <a:gd name="adj1" fmla="val 25254"/>
              <a:gd name="adj2" fmla="val 80197"/>
              <a:gd name="adj3" fmla="val 16667"/>
            </a:avLst>
          </a:prstGeom>
          <a:solidFill>
            <a:schemeClr val="accent1"/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“We need people like you.”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20A2C-8515-47C3-B2F3-132CA65A2CE0}"/>
              </a:ext>
            </a:extLst>
          </p:cNvPr>
          <p:cNvSpPr/>
          <p:nvPr/>
        </p:nvSpPr>
        <p:spPr>
          <a:xfrm>
            <a:off x="1577897" y="6134211"/>
            <a:ext cx="993104" cy="364582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>
                <a:solidFill>
                  <a:schemeClr val="tx1"/>
                </a:solidFill>
                <a:latin typeface="Century Gothic" panose="020B0502020202020204" pitchFamily="34" charset="0"/>
              </a:rPr>
              <a:t>Proud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47F6A0C-23E2-453F-9184-091815407A36}"/>
              </a:ext>
            </a:extLst>
          </p:cNvPr>
          <p:cNvSpPr/>
          <p:nvPr/>
        </p:nvSpPr>
        <p:spPr>
          <a:xfrm>
            <a:off x="272343" y="5368225"/>
            <a:ext cx="993104" cy="364582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>
                <a:solidFill>
                  <a:schemeClr val="tx1"/>
                </a:solidFill>
                <a:latin typeface="Century Gothic" panose="020B0502020202020204" pitchFamily="34" charset="0"/>
              </a:rPr>
              <a:t>Angry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2C1BCB3-9F49-4529-B211-08F695F59476}"/>
              </a:ext>
            </a:extLst>
          </p:cNvPr>
          <p:cNvSpPr/>
          <p:nvPr/>
        </p:nvSpPr>
        <p:spPr>
          <a:xfrm>
            <a:off x="2883451" y="5368225"/>
            <a:ext cx="993104" cy="364582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>
                <a:solidFill>
                  <a:schemeClr val="tx1"/>
                </a:solidFill>
                <a:latin typeface="Century Gothic" panose="020B0502020202020204" pitchFamily="34" charset="0"/>
              </a:rPr>
              <a:t>Afraid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6566D16-9695-455C-9336-A43E86F282B5}"/>
              </a:ext>
            </a:extLst>
          </p:cNvPr>
          <p:cNvSpPr/>
          <p:nvPr/>
        </p:nvSpPr>
        <p:spPr>
          <a:xfrm>
            <a:off x="4189005" y="6134211"/>
            <a:ext cx="993104" cy="364582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>
                <a:solidFill>
                  <a:schemeClr val="tx1"/>
                </a:solidFill>
                <a:latin typeface="Century Gothic" panose="020B0502020202020204" pitchFamily="34" charset="0"/>
              </a:rPr>
              <a:t>Hopeful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AF681F8-F7C6-4C88-B331-A1F708E95286}"/>
              </a:ext>
            </a:extLst>
          </p:cNvPr>
          <p:cNvSpPr/>
          <p:nvPr/>
        </p:nvSpPr>
        <p:spPr>
          <a:xfrm>
            <a:off x="6952515" y="6178431"/>
            <a:ext cx="993104" cy="364582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>
                <a:solidFill>
                  <a:schemeClr val="tx1"/>
                </a:solidFill>
                <a:latin typeface="Century Gothic" panose="020B0502020202020204" pitchFamily="34" charset="0"/>
              </a:rPr>
              <a:t>Valued</a:t>
            </a:r>
          </a:p>
        </p:txBody>
      </p:sp>
      <p:sp>
        <p:nvSpPr>
          <p:cNvPr id="36" name="Google Shape;268;p12">
            <a:extLst>
              <a:ext uri="{FF2B5EF4-FFF2-40B4-BE49-F238E27FC236}">
                <a16:creationId xmlns:a16="http://schemas.microsoft.com/office/drawing/2014/main" id="{3744C332-9626-4A3F-A2BB-896BB8FA32F4}"/>
              </a:ext>
            </a:extLst>
          </p:cNvPr>
          <p:cNvSpPr/>
          <p:nvPr/>
        </p:nvSpPr>
        <p:spPr>
          <a:xfrm>
            <a:off x="5495487" y="497278"/>
            <a:ext cx="3406469" cy="1832661"/>
          </a:xfrm>
          <a:prstGeom prst="cloud">
            <a:avLst/>
          </a:prstGeom>
          <a:solidFill>
            <a:srgbClr val="97E8D7"/>
          </a:solidFill>
          <a:ln w="28575" cap="flat" cmpd="sng">
            <a:solidFill>
              <a:srgbClr val="AA32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Century Gothic"/>
                <a:sym typeface="Century Gothic"/>
              </a:rPr>
              <a:t>Pair task (4-6 mins)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Century Gothic"/>
                <a:sym typeface="Century Gothic"/>
              </a:rPr>
              <a:t>What are these statements trying to make you feel?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B3DCD-B92C-491A-8860-27FFEA372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308" y="5329985"/>
            <a:ext cx="708044" cy="765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7D70A-A397-4D2C-8019-AECD93C97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491" y="5368225"/>
            <a:ext cx="660236" cy="644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A2E3F-D88F-45E8-8E33-E19EAC765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661" y="5868841"/>
            <a:ext cx="773909" cy="666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B70899-694E-4AC8-A95A-DBDCE3070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4881" y="5917300"/>
            <a:ext cx="683345" cy="625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0834E1-5C02-4356-9895-033782FB2D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7577" y="5368225"/>
            <a:ext cx="676179" cy="647405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0623651-0827-45AA-AE3D-7223844F6138}"/>
              </a:ext>
            </a:extLst>
          </p:cNvPr>
          <p:cNvSpPr/>
          <p:nvPr/>
        </p:nvSpPr>
        <p:spPr>
          <a:xfrm>
            <a:off x="5494559" y="5399168"/>
            <a:ext cx="1145504" cy="364582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>
                <a:solidFill>
                  <a:schemeClr val="tx1"/>
                </a:solidFill>
                <a:latin typeface="Century Gothic" panose="020B0502020202020204" pitchFamily="34" charset="0"/>
              </a:rPr>
              <a:t>Victimised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A445F6A-B4CB-4C6E-8F69-5579DAE76B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195" y="5873620"/>
            <a:ext cx="699811" cy="617480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44C84FE9-190E-473D-A4E1-BB89B7DD42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4815" y="5861651"/>
            <a:ext cx="786370" cy="73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4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9" grpId="0" animBg="1"/>
      <p:bldP spid="19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VfS Primary V2">
  <a:themeElements>
    <a:clrScheme name="VfS Primary V2">
      <a:dk1>
        <a:sysClr val="windowText" lastClr="000000"/>
      </a:dk1>
      <a:lt1>
        <a:sysClr val="window" lastClr="FFFFFF"/>
      </a:lt1>
      <a:dk2>
        <a:srgbClr val="DDE8F6"/>
      </a:dk2>
      <a:lt2>
        <a:srgbClr val="6088EF"/>
      </a:lt2>
      <a:accent1>
        <a:srgbClr val="FFD3D6"/>
      </a:accent1>
      <a:accent2>
        <a:srgbClr val="DF6068"/>
      </a:accent2>
      <a:accent3>
        <a:srgbClr val="FFFFCC"/>
      </a:accent3>
      <a:accent4>
        <a:srgbClr val="F2F2F2"/>
      </a:accent4>
      <a:accent5>
        <a:srgbClr val="F8AEB5"/>
      </a:accent5>
      <a:accent6>
        <a:srgbClr val="FFFF00"/>
      </a:accent6>
      <a:hlink>
        <a:srgbClr val="000000"/>
      </a:hlink>
      <a:folHlink>
        <a:srgbClr val="FFFFFF"/>
      </a:folHlink>
    </a:clrScheme>
    <a:fontScheme name="VfS Prima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fS Primary V2" id="{46134739-847F-437A-AEEE-D646BC00FE84}" vid="{B1E37D16-0162-475D-B8A1-A2D6DC8BE190}"/>
    </a:ext>
  </a:extLst>
</a:theme>
</file>

<file path=ppt/theme/theme2.xml><?xml version="1.0" encoding="utf-8"?>
<a:theme xmlns:a="http://schemas.openxmlformats.org/drawingml/2006/main" name="Primary">
  <a:themeElements>
    <a:clrScheme name="Custom 6">
      <a:dk1>
        <a:sysClr val="windowText" lastClr="000000"/>
      </a:dk1>
      <a:lt1>
        <a:sysClr val="window" lastClr="FFFFFF"/>
      </a:lt1>
      <a:dk2>
        <a:srgbClr val="C9F3E9"/>
      </a:dk2>
      <a:lt2>
        <a:srgbClr val="FFD3D6"/>
      </a:lt2>
      <a:accent1>
        <a:srgbClr val="6088EF"/>
      </a:accent1>
      <a:accent2>
        <a:srgbClr val="DDE8F6"/>
      </a:accent2>
      <a:accent3>
        <a:srgbClr val="DF6068"/>
      </a:accent3>
      <a:accent4>
        <a:srgbClr val="F8AEB5"/>
      </a:accent4>
      <a:accent5>
        <a:srgbClr val="5B9BD5"/>
      </a:accent5>
      <a:accent6>
        <a:srgbClr val="FFFFCC"/>
      </a:accent6>
      <a:hlink>
        <a:srgbClr val="0563C1"/>
      </a:hlink>
      <a:folHlink>
        <a:srgbClr val="954F72"/>
      </a:folHlink>
    </a:clrScheme>
    <a:fontScheme name="VfS Prima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imary" id="{03B4099A-73C8-4F75-BD52-320CF1B1C079}" vid="{D20EAB71-8000-4BEB-B043-2908191A4E0F}"/>
    </a:ext>
  </a:extLst>
</a:theme>
</file>

<file path=ppt/theme/theme3.xml><?xml version="1.0" encoding="utf-8"?>
<a:theme xmlns:a="http://schemas.openxmlformats.org/drawingml/2006/main" name="VfS Secondary V2">
  <a:themeElements>
    <a:clrScheme name="VfS Secondary V2">
      <a:dk1>
        <a:srgbClr val="000000"/>
      </a:dk1>
      <a:lt1>
        <a:srgbClr val="FFFFFF"/>
      </a:lt1>
      <a:dk2>
        <a:srgbClr val="EACEFA"/>
      </a:dk2>
      <a:lt2>
        <a:srgbClr val="AA32EA"/>
      </a:lt2>
      <a:accent1>
        <a:srgbClr val="D6F6EF"/>
      </a:accent1>
      <a:accent2>
        <a:srgbClr val="97E8D7"/>
      </a:accent2>
      <a:accent3>
        <a:srgbClr val="FFFFCC"/>
      </a:accent3>
      <a:accent4>
        <a:srgbClr val="F3F3F3"/>
      </a:accent4>
      <a:accent5>
        <a:srgbClr val="000000"/>
      </a:accent5>
      <a:accent6>
        <a:srgbClr val="000000"/>
      </a:accent6>
      <a:hlink>
        <a:srgbClr val="000000"/>
      </a:hlink>
      <a:folHlink>
        <a:srgbClr val="FFFFFF"/>
      </a:folHlink>
    </a:clrScheme>
    <a:fontScheme name="VfS Prima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fS Secondary V2" id="{BE365E8E-5A2B-4E58-AA6A-5327844D5BEE}" vid="{259619B4-93E7-4BDC-A7D9-5F671DBD5CD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VfS Primary V2</Template>
  <TotalTime>981</TotalTime>
  <Words>2793</Words>
  <Application>Microsoft Office PowerPoint</Application>
  <PresentationFormat>On-screen Show (4:3)</PresentationFormat>
  <Paragraphs>278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Lato</vt:lpstr>
      <vt:lpstr>Slack-Lato</vt:lpstr>
      <vt:lpstr>VfS Primary V2</vt:lpstr>
      <vt:lpstr>Primary</vt:lpstr>
      <vt:lpstr>VfS Secondary 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sharing stories keep us safe?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BEER</dc:creator>
  <cp:lastModifiedBy>Simon Williams</cp:lastModifiedBy>
  <cp:revision>21</cp:revision>
  <dcterms:created xsi:type="dcterms:W3CDTF">2019-09-02T10:05:20Z</dcterms:created>
  <dcterms:modified xsi:type="dcterms:W3CDTF">2025-02-24T16:08:33Z</dcterms:modified>
</cp:coreProperties>
</file>