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660" r:id="rId4"/>
  </p:sldMasterIdLst>
  <p:notesMasterIdLst>
    <p:notesMasterId r:id="rId11"/>
  </p:notesMasterIdLst>
  <p:handoutMasterIdLst>
    <p:handoutMasterId r:id="rId12"/>
  </p:handoutMasterIdLst>
  <p:sldIdLst>
    <p:sldId id="256" r:id="rId5"/>
    <p:sldId id="286" r:id="rId6"/>
    <p:sldId id="265" r:id="rId7"/>
    <p:sldId id="289" r:id="rId8"/>
    <p:sldId id="290" r:id="rId9"/>
    <p:sldId id="264"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p:restoredTop sz="60853" autoAdjust="0"/>
  </p:normalViewPr>
  <p:slideViewPr>
    <p:cSldViewPr snapToGrid="0" snapToObjects="1">
      <p:cViewPr varScale="1">
        <p:scale>
          <a:sx n="58" d="100"/>
          <a:sy n="58" d="100"/>
        </p:scale>
        <p:origin x="1866"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EF16E-0B6A-5048-9302-B263165DAA68}" type="datetimeFigureOut">
              <a:rPr lang="en-US" smtClean="0"/>
              <a:t>7/13/2023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5AA299-C674-9B4B-A026-7D1BC9BE341A}" type="slidenum">
              <a:rPr lang="en-US" smtClean="0"/>
              <a:t>‹#›</a:t>
            </a:fld>
            <a:endParaRPr lang="en-US"/>
          </a:p>
        </p:txBody>
      </p:sp>
    </p:spTree>
    <p:extLst>
      <p:ext uri="{BB962C8B-B14F-4D97-AF65-F5344CB8AC3E}">
        <p14:creationId xmlns:p14="http://schemas.microsoft.com/office/powerpoint/2010/main" val="3348959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44E1A-45F1-0A4C-BDB8-A6F68C451A9B}" type="datetimeFigureOut">
              <a:rPr lang="en-US" smtClean="0"/>
              <a:t>7/13/2023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802B2-CA94-8E48-BC02-2A74CD51AF78}" type="slidenum">
              <a:rPr lang="en-US" smtClean="0"/>
              <a:t>‹#›</a:t>
            </a:fld>
            <a:endParaRPr lang="en-US"/>
          </a:p>
        </p:txBody>
      </p:sp>
    </p:spTree>
    <p:extLst>
      <p:ext uri="{BB962C8B-B14F-4D97-AF65-F5344CB8AC3E}">
        <p14:creationId xmlns:p14="http://schemas.microsoft.com/office/powerpoint/2010/main" val="6835568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Previously we discussed Equality, Diversity and Inclusion. We are now going to talk about Exclusion.</a:t>
            </a:r>
          </a:p>
          <a:p>
            <a:endParaRPr lang="en-GB" dirty="0"/>
          </a:p>
          <a:p>
            <a:r>
              <a:rPr lang="en-GB" b="1" dirty="0"/>
              <a:t>CLICK TO NEXT SLIDE </a:t>
            </a:r>
          </a:p>
        </p:txBody>
      </p:sp>
      <p:sp>
        <p:nvSpPr>
          <p:cNvPr id="4" name="Slide Number Placeholder 3"/>
          <p:cNvSpPr>
            <a:spLocks noGrp="1"/>
          </p:cNvSpPr>
          <p:nvPr>
            <p:ph type="sldNum" sz="quarter" idx="5"/>
          </p:nvPr>
        </p:nvSpPr>
        <p:spPr/>
        <p:txBody>
          <a:bodyPr/>
          <a:lstStyle/>
          <a:p>
            <a:fld id="{ED6802B2-CA94-8E48-BC02-2A74CD51AF78}" type="slidenum">
              <a:rPr lang="en-US" smtClean="0"/>
              <a:t>1</a:t>
            </a:fld>
            <a:endParaRPr lang="en-US"/>
          </a:p>
        </p:txBody>
      </p:sp>
    </p:spTree>
    <p:extLst>
      <p:ext uri="{BB962C8B-B14F-4D97-AF65-F5344CB8AC3E}">
        <p14:creationId xmlns:p14="http://schemas.microsoft.com/office/powerpoint/2010/main" val="331725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QUESTION TO PLAYERS</a:t>
            </a:r>
            <a:r>
              <a:rPr lang="en-GB" dirty="0"/>
              <a:t>: Can anyone tell me what exclusion means?</a:t>
            </a:r>
          </a:p>
          <a:p>
            <a:endParaRPr lang="en-GB" b="1" dirty="0"/>
          </a:p>
          <a:p>
            <a:r>
              <a:rPr lang="en-GB" b="1" dirty="0"/>
              <a:t>CLICK</a:t>
            </a:r>
          </a:p>
          <a:p>
            <a:endParaRPr lang="en-GB" b="1" dirty="0"/>
          </a:p>
          <a:p>
            <a:r>
              <a:rPr lang="en-GB" b="1" dirty="0"/>
              <a:t>ASK QUESTION TO PLAYERS: </a:t>
            </a:r>
            <a:r>
              <a:rPr lang="en-GB" b="0" dirty="0"/>
              <a:t>What did you notice in the clip? (Players may say the ball was never played to Number 1) </a:t>
            </a:r>
          </a:p>
          <a:p>
            <a:endParaRPr lang="en-GB" b="0" dirty="0"/>
          </a:p>
          <a:p>
            <a:r>
              <a:rPr lang="en-GB" b="1" dirty="0"/>
              <a:t>ASK QUESTION TO PLAYERS</a:t>
            </a:r>
            <a:r>
              <a:rPr lang="en-GB" b="0" dirty="0"/>
              <a:t>: Why do you think they never played the ball to Player Number 1? (Players may say the goalkeepers can’t use their feet, the players don’t like Player  Number 1)</a:t>
            </a:r>
          </a:p>
          <a:p>
            <a:endParaRPr lang="en-GB" b="0" dirty="0"/>
          </a:p>
          <a:p>
            <a:r>
              <a:rPr lang="en-GB" b="1" dirty="0"/>
              <a:t>COACH</a:t>
            </a:r>
            <a:r>
              <a:rPr lang="en-GB" b="0" dirty="0"/>
              <a:t>: Not passing the ball to Player Number 1 without an appropriate/fair reason would be exclusion</a:t>
            </a:r>
          </a:p>
          <a:p>
            <a:endParaRPr lang="en-GB" b="0" dirty="0"/>
          </a:p>
          <a:p>
            <a:r>
              <a:rPr lang="en-GB" b="1" dirty="0"/>
              <a:t>CLICK TO NEXT SLIDE </a:t>
            </a:r>
          </a:p>
          <a:p>
            <a:endParaRPr lang="en-GB" b="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D6802B2-CA94-8E48-BC02-2A74CD51AF78}" type="slidenum">
              <a:rPr lang="en-US" smtClean="0"/>
              <a:t>2</a:t>
            </a:fld>
            <a:endParaRPr lang="en-US"/>
          </a:p>
        </p:txBody>
      </p:sp>
    </p:spTree>
    <p:extLst>
      <p:ext uri="{BB962C8B-B14F-4D97-AF65-F5344CB8AC3E}">
        <p14:creationId xmlns:p14="http://schemas.microsoft.com/office/powerpoint/2010/main" val="104513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COACH</a:t>
            </a:r>
            <a:r>
              <a:rPr lang="en-GB" dirty="0"/>
              <a:t>: There are different ways that we can exclude someone </a:t>
            </a:r>
          </a:p>
          <a:p>
            <a:endParaRPr lang="en-GB" dirty="0"/>
          </a:p>
          <a:p>
            <a:r>
              <a:rPr lang="en-GB" b="1" dirty="0"/>
              <a:t>CLICK</a:t>
            </a:r>
            <a:r>
              <a:rPr lang="en-GB" dirty="0"/>
              <a:t>:</a:t>
            </a:r>
          </a:p>
          <a:p>
            <a:endParaRPr lang="en-GB" dirty="0"/>
          </a:p>
          <a:p>
            <a:r>
              <a:rPr lang="en-GB" b="1" dirty="0"/>
              <a:t>QUESTION TO PLAYERS: </a:t>
            </a:r>
            <a:r>
              <a:rPr lang="en-GB" dirty="0"/>
              <a:t>What can bullying look like? </a:t>
            </a:r>
          </a:p>
          <a:p>
            <a:endParaRPr lang="en-GB" dirty="0"/>
          </a:p>
          <a:p>
            <a:r>
              <a:rPr lang="en-GB" b="1" dirty="0"/>
              <a:t>CLICK</a:t>
            </a:r>
            <a:r>
              <a:rPr lang="en-GB" dirty="0"/>
              <a:t>: Talk through the bullying examples</a:t>
            </a:r>
          </a:p>
          <a:p>
            <a:endParaRPr lang="en-GB" dirty="0"/>
          </a:p>
          <a:p>
            <a:r>
              <a:rPr lang="en-GB" b="1" dirty="0"/>
              <a:t>CLICK</a:t>
            </a:r>
            <a:r>
              <a:rPr lang="en-GB" dirty="0"/>
              <a:t>: </a:t>
            </a:r>
          </a:p>
          <a:p>
            <a:endParaRPr lang="en-GB" dirty="0"/>
          </a:p>
          <a:p>
            <a:r>
              <a:rPr lang="en-GB" b="1" dirty="0"/>
              <a:t>QUESTION TO PLAYERS; </a:t>
            </a:r>
            <a:r>
              <a:rPr lang="en-GB" dirty="0"/>
              <a:t>What is banter? </a:t>
            </a:r>
          </a:p>
          <a:p>
            <a:endParaRPr lang="en-GB" dirty="0"/>
          </a:p>
          <a:p>
            <a:r>
              <a:rPr lang="en-GB" b="1" dirty="0"/>
              <a:t>CLICK</a:t>
            </a:r>
            <a:r>
              <a:rPr lang="en-GB" dirty="0"/>
              <a:t>: Talk through the banter examples </a:t>
            </a:r>
          </a:p>
          <a:p>
            <a:endParaRPr lang="en-GB" dirty="0"/>
          </a:p>
          <a:p>
            <a:r>
              <a:rPr lang="en-GB" b="1" dirty="0"/>
              <a:t>CLICK</a:t>
            </a:r>
            <a:r>
              <a:rPr lang="en-GB" dirty="0"/>
              <a:t> </a:t>
            </a:r>
          </a:p>
          <a:p>
            <a:endParaRPr lang="en-GB" dirty="0"/>
          </a:p>
          <a:p>
            <a:r>
              <a:rPr lang="en-GB" b="1" dirty="0"/>
              <a:t>QUESTION TO PLAYERS: </a:t>
            </a:r>
            <a:r>
              <a:rPr lang="en-GB" dirty="0"/>
              <a:t>Can anyone tell me what stereotyping is?</a:t>
            </a:r>
          </a:p>
          <a:p>
            <a:endParaRPr lang="en-GB" dirty="0"/>
          </a:p>
          <a:p>
            <a:r>
              <a:rPr lang="en-GB" b="1" dirty="0"/>
              <a:t>CLICK</a:t>
            </a:r>
            <a:r>
              <a:rPr lang="en-GB" dirty="0"/>
              <a:t>: Talk through the stereotyping examples – Example of stereotyping is that Goalkeepers can’t use their feet. </a:t>
            </a:r>
          </a:p>
          <a:p>
            <a:endParaRPr lang="en-GB" dirty="0"/>
          </a:p>
          <a:p>
            <a:r>
              <a:rPr lang="en-GB" b="1" dirty="0"/>
              <a:t>CLICK TO NEXT SLIDE </a:t>
            </a:r>
          </a:p>
          <a:p>
            <a:endParaRPr lang="en-GB" dirty="0"/>
          </a:p>
          <a:p>
            <a:endParaRPr lang="en-GB" dirty="0"/>
          </a:p>
        </p:txBody>
      </p:sp>
      <p:sp>
        <p:nvSpPr>
          <p:cNvPr id="4" name="Slide Number Placeholder 3"/>
          <p:cNvSpPr>
            <a:spLocks noGrp="1"/>
          </p:cNvSpPr>
          <p:nvPr>
            <p:ph type="sldNum" sz="quarter" idx="5"/>
          </p:nvPr>
        </p:nvSpPr>
        <p:spPr/>
        <p:txBody>
          <a:bodyPr/>
          <a:lstStyle/>
          <a:p>
            <a:fld id="{ED6802B2-CA94-8E48-BC02-2A74CD51AF78}" type="slidenum">
              <a:rPr lang="en-US" smtClean="0"/>
              <a:t>3</a:t>
            </a:fld>
            <a:endParaRPr lang="en-US"/>
          </a:p>
        </p:txBody>
      </p:sp>
    </p:spTree>
    <p:extLst>
      <p:ext uri="{BB962C8B-B14F-4D97-AF65-F5344CB8AC3E}">
        <p14:creationId xmlns:p14="http://schemas.microsoft.com/office/powerpoint/2010/main" val="172755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team, lets consider what we can do to ensure we do not exclude. </a:t>
            </a:r>
          </a:p>
          <a:p>
            <a:endParaRPr lang="en-GB" dirty="0"/>
          </a:p>
          <a:p>
            <a:r>
              <a:rPr lang="en-GB" b="1" dirty="0"/>
              <a:t>CLICK</a:t>
            </a:r>
            <a:r>
              <a:rPr lang="en-GB" dirty="0"/>
              <a:t>: we can ask questions of our teammates and talk to each other. We all have differences, this might be the school we go to, our preferred foot, our race, our religion and even why we play our favourite position on the pitch. It is ok to ask questions about our teammates. </a:t>
            </a:r>
          </a:p>
          <a:p>
            <a:endParaRPr lang="en-GB" dirty="0"/>
          </a:p>
          <a:p>
            <a:r>
              <a:rPr lang="en-GB" dirty="0"/>
              <a:t>We should be together and not exclude teammates. We work better together. That is why we train together, why we warm up together and do things as a team. </a:t>
            </a:r>
          </a:p>
          <a:p>
            <a:endParaRPr lang="en-GB" dirty="0"/>
          </a:p>
          <a:p>
            <a:r>
              <a:rPr lang="en-GB" dirty="0"/>
              <a:t>This one is simple, we should be a good person. We have good manners, we say hello, goodbye, please, thank you, we pick up our water bottles after games and training, we help collect all the kit, we are respectful to each other</a:t>
            </a:r>
          </a:p>
          <a:p>
            <a:endParaRPr lang="en-GB" dirty="0"/>
          </a:p>
          <a:p>
            <a:r>
              <a:rPr lang="en-GB" dirty="0"/>
              <a:t>If we see or are being bullied, banter becomes offensive or people are stereotyping then we should report it to the Club, we explain how you can do this. </a:t>
            </a:r>
          </a:p>
          <a:p>
            <a:endParaRPr lang="en-GB" dirty="0"/>
          </a:p>
          <a:p>
            <a:r>
              <a:rPr lang="en-GB" dirty="0"/>
              <a:t>We can be a role model and Include our team mates and be the top three</a:t>
            </a:r>
          </a:p>
          <a:p>
            <a:endParaRPr lang="en-GB" dirty="0"/>
          </a:p>
          <a:p>
            <a:r>
              <a:rPr lang="en-GB" dirty="0"/>
              <a:t>Finally we support each other, when a player has a bad game, we support them. </a:t>
            </a:r>
          </a:p>
          <a:p>
            <a:endParaRPr lang="en-GB" dirty="0"/>
          </a:p>
          <a:p>
            <a:r>
              <a:rPr lang="en-GB" b="1" dirty="0"/>
              <a:t>CLICK TO NEXT SLIDE </a:t>
            </a:r>
          </a:p>
          <a:p>
            <a:endParaRPr lang="en-GB" dirty="0"/>
          </a:p>
        </p:txBody>
      </p:sp>
      <p:sp>
        <p:nvSpPr>
          <p:cNvPr id="4" name="Slide Number Placeholder 3"/>
          <p:cNvSpPr>
            <a:spLocks noGrp="1"/>
          </p:cNvSpPr>
          <p:nvPr>
            <p:ph type="sldNum" sz="quarter" idx="5"/>
          </p:nvPr>
        </p:nvSpPr>
        <p:spPr/>
        <p:txBody>
          <a:bodyPr/>
          <a:lstStyle/>
          <a:p>
            <a:fld id="{ED6802B2-CA94-8E48-BC02-2A74CD51AF78}" type="slidenum">
              <a:rPr lang="en-US" smtClean="0"/>
              <a:t>4</a:t>
            </a:fld>
            <a:endParaRPr lang="en-US"/>
          </a:p>
        </p:txBody>
      </p:sp>
    </p:spTree>
    <p:extLst>
      <p:ext uri="{BB962C8B-B14F-4D97-AF65-F5344CB8AC3E}">
        <p14:creationId xmlns:p14="http://schemas.microsoft.com/office/powerpoint/2010/main" val="196725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ways you can report exclusion. </a:t>
            </a:r>
          </a:p>
          <a:p>
            <a:endParaRPr lang="en-GB" dirty="0"/>
          </a:p>
          <a:p>
            <a:r>
              <a:rPr lang="en-GB" dirty="0"/>
              <a:t>Club Safeguarding Officer: </a:t>
            </a:r>
            <a:r>
              <a:rPr lang="en-GB" b="1" dirty="0"/>
              <a:t>Input details. </a:t>
            </a:r>
          </a:p>
          <a:p>
            <a:endParaRPr lang="en-GB" b="1" dirty="0"/>
          </a:p>
          <a:p>
            <a:r>
              <a:rPr lang="en-GB" b="0" dirty="0"/>
              <a:t>Coach: If it happens during training or at a match always tell one of the coaching staff</a:t>
            </a:r>
          </a:p>
          <a:p>
            <a:endParaRPr lang="en-GB" b="0" dirty="0"/>
          </a:p>
          <a:p>
            <a:r>
              <a:rPr lang="en-GB" b="0" dirty="0"/>
              <a:t>Match Official: If it happens during a match you can also tell the referee, especially if it is an opposition player. </a:t>
            </a:r>
          </a:p>
          <a:p>
            <a:endParaRPr lang="en-GB" dirty="0"/>
          </a:p>
          <a:p>
            <a:r>
              <a:rPr lang="en-GB" b="1" dirty="0"/>
              <a:t>CLICK TO NEXT SLIDE </a:t>
            </a:r>
          </a:p>
          <a:p>
            <a:endParaRPr lang="en-GB" dirty="0"/>
          </a:p>
        </p:txBody>
      </p:sp>
      <p:sp>
        <p:nvSpPr>
          <p:cNvPr id="4" name="Slide Number Placeholder 3"/>
          <p:cNvSpPr>
            <a:spLocks noGrp="1"/>
          </p:cNvSpPr>
          <p:nvPr>
            <p:ph type="sldNum" sz="quarter" idx="5"/>
          </p:nvPr>
        </p:nvSpPr>
        <p:spPr/>
        <p:txBody>
          <a:bodyPr/>
          <a:lstStyle/>
          <a:p>
            <a:fld id="{ED6802B2-CA94-8E48-BC02-2A74CD51AF78}" type="slidenum">
              <a:rPr lang="en-US" smtClean="0"/>
              <a:t>5</a:t>
            </a:fld>
            <a:endParaRPr lang="en-US"/>
          </a:p>
        </p:txBody>
      </p:sp>
    </p:spTree>
    <p:extLst>
      <p:ext uri="{BB962C8B-B14F-4D97-AF65-F5344CB8AC3E}">
        <p14:creationId xmlns:p14="http://schemas.microsoft.com/office/powerpoint/2010/main" val="96334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need or want to speak to someone about </a:t>
            </a:r>
            <a:r>
              <a:rPr lang="en-GB"/>
              <a:t>being excluded please </a:t>
            </a:r>
            <a:r>
              <a:rPr lang="en-GB" dirty="0"/>
              <a:t>contact </a:t>
            </a:r>
          </a:p>
          <a:p>
            <a:endParaRPr lang="en-GB" dirty="0"/>
          </a:p>
          <a:p>
            <a:r>
              <a:rPr lang="en-GB" b="1" dirty="0"/>
              <a:t>INSERT DETAILS OF CLUB CONTACT </a:t>
            </a:r>
          </a:p>
          <a:p>
            <a:endParaRPr lang="en-GB" dirty="0"/>
          </a:p>
        </p:txBody>
      </p:sp>
      <p:sp>
        <p:nvSpPr>
          <p:cNvPr id="4" name="Slide Number Placeholder 3"/>
          <p:cNvSpPr>
            <a:spLocks noGrp="1"/>
          </p:cNvSpPr>
          <p:nvPr>
            <p:ph type="sldNum" sz="quarter" idx="5"/>
          </p:nvPr>
        </p:nvSpPr>
        <p:spPr/>
        <p:txBody>
          <a:bodyPr/>
          <a:lstStyle/>
          <a:p>
            <a:fld id="{ED6802B2-CA94-8E48-BC02-2A74CD51AF78}" type="slidenum">
              <a:rPr lang="en-US" smtClean="0"/>
              <a:t>6</a:t>
            </a:fld>
            <a:endParaRPr lang="en-US"/>
          </a:p>
        </p:txBody>
      </p:sp>
    </p:spTree>
    <p:extLst>
      <p:ext uri="{BB962C8B-B14F-4D97-AF65-F5344CB8AC3E}">
        <p14:creationId xmlns:p14="http://schemas.microsoft.com/office/powerpoint/2010/main" val="2341796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FBCEC-DEFA-810D-617F-5BCB0D2E3B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ctrTitle" hasCustomPrompt="1"/>
          </p:nvPr>
        </p:nvSpPr>
        <p:spPr>
          <a:xfrm>
            <a:off x="183222" y="1740452"/>
            <a:ext cx="4054718" cy="842123"/>
          </a:xfrm>
          <a:prstGeom prst="rect">
            <a:avLst/>
          </a:prstGeom>
        </p:spPr>
        <p:txBody>
          <a:bodyPr/>
          <a:lstStyle>
            <a:lvl1pPr algn="l">
              <a:lnSpc>
                <a:spcPct val="90000"/>
              </a:lnSpc>
              <a:defRPr sz="3200" b="1" i="0" baseline="0">
                <a:solidFill>
                  <a:srgbClr val="005743"/>
                </a:solidFill>
                <a:latin typeface="Karla" pitchFamily="2" charset="0"/>
                <a:cs typeface="Arial"/>
              </a:defRPr>
            </a:lvl1pPr>
          </a:lstStyle>
          <a:p>
            <a:r>
              <a:rPr lang="en-GB" dirty="0"/>
              <a:t>Standard LFE</a:t>
            </a:r>
            <a:br>
              <a:rPr lang="en-GB" dirty="0"/>
            </a:br>
            <a:r>
              <a:rPr lang="en-GB" dirty="0"/>
              <a:t>Presentation</a:t>
            </a:r>
            <a:endParaRPr lang="en-US" dirty="0"/>
          </a:p>
        </p:txBody>
      </p:sp>
      <p:sp>
        <p:nvSpPr>
          <p:cNvPr id="3" name="Subtitle 2"/>
          <p:cNvSpPr>
            <a:spLocks noGrp="1"/>
          </p:cNvSpPr>
          <p:nvPr>
            <p:ph type="subTitle" idx="1" hasCustomPrompt="1"/>
          </p:nvPr>
        </p:nvSpPr>
        <p:spPr>
          <a:xfrm>
            <a:off x="183222" y="2730125"/>
            <a:ext cx="4054718" cy="569534"/>
          </a:xfrm>
          <a:prstGeom prst="rect">
            <a:avLst/>
          </a:prstGeom>
        </p:spPr>
        <p:txBody>
          <a:bodyPr/>
          <a:lstStyle>
            <a:lvl1pPr marL="0" indent="0" algn="l">
              <a:lnSpc>
                <a:spcPct val="80000"/>
              </a:lnSpc>
              <a:buNone/>
              <a:defRPr sz="1600" b="0" i="0" baseline="0">
                <a:solidFill>
                  <a:srgbClr val="005743"/>
                </a:solidFill>
                <a:latin typeface="Lato" panose="020F0502020204030203"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goes here</a:t>
            </a:r>
          </a:p>
          <a:p>
            <a:r>
              <a:rPr lang="en-GB" dirty="0"/>
              <a:t>Date goes here</a:t>
            </a:r>
            <a:endParaRPr lang="en-US" dirty="0"/>
          </a:p>
        </p:txBody>
      </p:sp>
    </p:spTree>
    <p:extLst>
      <p:ext uri="{BB962C8B-B14F-4D97-AF65-F5344CB8AC3E}">
        <p14:creationId xmlns:p14="http://schemas.microsoft.com/office/powerpoint/2010/main" val="143479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Full Slide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F2DC65-C533-39FD-9C18-DCDAAC0B7E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479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Full Slide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90A39-23CF-65C1-F110-F0FFB3228E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3832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Full Slide Green">
    <p:spTree>
      <p:nvGrpSpPr>
        <p:cNvPr id="1" name=""/>
        <p:cNvGrpSpPr/>
        <p:nvPr/>
      </p:nvGrpSpPr>
      <p:grpSpPr>
        <a:xfrm>
          <a:off x="0" y="0"/>
          <a:ext cx="0" cy="0"/>
          <a:chOff x="0" y="0"/>
          <a:chExt cx="0" cy="0"/>
        </a:xfrm>
      </p:grpSpPr>
      <p:pic>
        <p:nvPicPr>
          <p:cNvPr id="5" name="Picture 4" descr="LFE Presentation Template 16 91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3429" cy="51435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7639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Full Slide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13E88C-9E64-6073-702D-83B9B8C21D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982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Full Slide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280D4-4A0B-57B0-738C-7C3E238129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36856" cy="51435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74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Full Slide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B1AA7F-6335-66E4-B93E-CB28B0ABB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1" y="0"/>
            <a:ext cx="9136855" cy="5143499"/>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6791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Full Slide White Small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10A47-E24C-DFC9-B51A-F14DE5DD51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9984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Full Slide White Sma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F2BA4-AEF5-B96D-D9FF-5D8749A8F6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411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Full Slide White Sma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E4D7A-6FEB-96A3-43D7-82CCEFB7C2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36856"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4845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Full Slide White Small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9D8732-4260-B48A-2B38-601CB6110A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1" y="0"/>
            <a:ext cx="9136857"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4076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222" y="1740452"/>
            <a:ext cx="4054718" cy="842123"/>
          </a:xfrm>
          <a:prstGeom prst="rect">
            <a:avLst/>
          </a:prstGeom>
        </p:spPr>
        <p:txBody>
          <a:bodyPr/>
          <a:lstStyle>
            <a:lvl1pPr algn="l">
              <a:lnSpc>
                <a:spcPct val="90000"/>
              </a:lnSpc>
              <a:defRPr sz="3200" b="1" i="0" baseline="0">
                <a:solidFill>
                  <a:srgbClr val="005743"/>
                </a:solidFill>
                <a:latin typeface="Karla" pitchFamily="2" charset="0"/>
                <a:cs typeface="Arial"/>
              </a:defRPr>
            </a:lvl1pPr>
          </a:lstStyle>
          <a:p>
            <a:r>
              <a:rPr lang="en-GB" dirty="0"/>
              <a:t>Standard LFE</a:t>
            </a:r>
            <a:br>
              <a:rPr lang="en-GB" dirty="0"/>
            </a:br>
            <a:r>
              <a:rPr lang="en-GB" dirty="0"/>
              <a:t>Presentation</a:t>
            </a:r>
            <a:endParaRPr lang="en-US" dirty="0"/>
          </a:p>
        </p:txBody>
      </p:sp>
      <p:sp>
        <p:nvSpPr>
          <p:cNvPr id="3" name="Subtitle 2"/>
          <p:cNvSpPr>
            <a:spLocks noGrp="1"/>
          </p:cNvSpPr>
          <p:nvPr>
            <p:ph type="subTitle" idx="1" hasCustomPrompt="1"/>
          </p:nvPr>
        </p:nvSpPr>
        <p:spPr>
          <a:xfrm>
            <a:off x="183222" y="2730125"/>
            <a:ext cx="4054718" cy="569534"/>
          </a:xfrm>
          <a:prstGeom prst="rect">
            <a:avLst/>
          </a:prstGeom>
        </p:spPr>
        <p:txBody>
          <a:bodyPr/>
          <a:lstStyle>
            <a:lvl1pPr marL="0" indent="0" algn="l">
              <a:lnSpc>
                <a:spcPct val="80000"/>
              </a:lnSpc>
              <a:buNone/>
              <a:defRPr sz="1600" b="0" i="0" baseline="0">
                <a:solidFill>
                  <a:srgbClr val="005743"/>
                </a:solidFill>
                <a:latin typeface="Lato" panose="020F0502020204030203"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goes here</a:t>
            </a:r>
          </a:p>
          <a:p>
            <a:r>
              <a:rPr lang="en-GB" dirty="0"/>
              <a:t>Date goes here</a:t>
            </a:r>
            <a:endParaRPr lang="en-US" dirty="0"/>
          </a:p>
        </p:txBody>
      </p:sp>
    </p:spTree>
    <p:extLst>
      <p:ext uri="{BB962C8B-B14F-4D97-AF65-F5344CB8AC3E}">
        <p14:creationId xmlns:p14="http://schemas.microsoft.com/office/powerpoint/2010/main" val="377528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ull Slide White Sma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53A13-E182-F82B-FF34-98A3D6E343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1" y="0"/>
            <a:ext cx="9136857"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0198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E7AC4-333D-DC49-82B3-DAA3714FD4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36856" cy="5143500"/>
          </a:xfrm>
          <a:prstGeom prst="rect">
            <a:avLst/>
          </a:prstGeom>
        </p:spPr>
      </p:pic>
      <p:pic>
        <p:nvPicPr>
          <p:cNvPr id="9" name="Picture 8" descr="LFE Presentation Template 16 9 13.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299340"/>
            <a:ext cx="1514767" cy="844159"/>
          </a:xfrm>
          <a:prstGeom prst="rect">
            <a:avLst/>
          </a:prstGeom>
        </p:spPr>
      </p:pic>
      <p:sp>
        <p:nvSpPr>
          <p:cNvPr id="2" name="Title 1"/>
          <p:cNvSpPr>
            <a:spLocks noGrp="1"/>
          </p:cNvSpPr>
          <p:nvPr>
            <p:ph type="title"/>
          </p:nvPr>
        </p:nvSpPr>
        <p:spPr>
          <a:xfrm>
            <a:off x="185536" y="139756"/>
            <a:ext cx="4014800" cy="700727"/>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33896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18D17-867B-83BD-2634-0D479C03A2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pic>
        <p:nvPicPr>
          <p:cNvPr id="9" name="Picture 8" descr="LFE Presentation Template 16 9 13.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299340"/>
            <a:ext cx="1514767" cy="844159"/>
          </a:xfrm>
          <a:prstGeom prst="rect">
            <a:avLst/>
          </a:prstGeom>
        </p:spPr>
      </p:pic>
      <p:sp>
        <p:nvSpPr>
          <p:cNvPr id="2" name="Title 1"/>
          <p:cNvSpPr>
            <a:spLocks noGrp="1"/>
          </p:cNvSpPr>
          <p:nvPr>
            <p:ph type="title"/>
          </p:nvPr>
        </p:nvSpPr>
        <p:spPr>
          <a:xfrm>
            <a:off x="185536" y="139756"/>
            <a:ext cx="4014800" cy="700727"/>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225246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306B7-FDEA-842F-A354-7B6877443E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pic>
        <p:nvPicPr>
          <p:cNvPr id="9" name="Picture 8" descr="LFE Presentation Template 16 9 13.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299340"/>
            <a:ext cx="1514767" cy="844159"/>
          </a:xfrm>
          <a:prstGeom prst="rect">
            <a:avLst/>
          </a:prstGeom>
        </p:spPr>
      </p:pic>
      <p:sp>
        <p:nvSpPr>
          <p:cNvPr id="2" name="Title 1"/>
          <p:cNvSpPr>
            <a:spLocks noGrp="1"/>
          </p:cNvSpPr>
          <p:nvPr>
            <p:ph type="title"/>
          </p:nvPr>
        </p:nvSpPr>
        <p:spPr>
          <a:xfrm>
            <a:off x="185535" y="139756"/>
            <a:ext cx="5888694" cy="700727"/>
          </a:xfrm>
        </p:spPr>
        <p:txBody>
          <a:bodyPr/>
          <a:lstStyle>
            <a:lvl1pPr>
              <a:defRPr>
                <a:solidFill>
                  <a:srgbClr val="005743"/>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89493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alf Slide White Half Classroo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B78257-89D6-BDB0-4B5B-4C15208DF9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1" y="0"/>
            <a:ext cx="9136857" cy="5143500"/>
          </a:xfrm>
          <a:prstGeom prst="rect">
            <a:avLst/>
          </a:prstGeom>
        </p:spPr>
      </p:pic>
      <p:sp>
        <p:nvSpPr>
          <p:cNvPr id="2" name="Title 1"/>
          <p:cNvSpPr>
            <a:spLocks noGrp="1"/>
          </p:cNvSpPr>
          <p:nvPr>
            <p:ph type="title"/>
          </p:nvPr>
        </p:nvSpPr>
        <p:spPr>
          <a:xfrm>
            <a:off x="185535" y="139756"/>
            <a:ext cx="5424302" cy="7007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85537" y="898087"/>
            <a:ext cx="4310483" cy="339447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091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Half Slide White Half Classro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1ABFCC-5FED-83C6-46BC-297691D2A7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1" y="0"/>
            <a:ext cx="9136857" cy="5143500"/>
          </a:xfrm>
          <a:prstGeom prst="rect">
            <a:avLst/>
          </a:prstGeom>
        </p:spPr>
      </p:pic>
      <p:sp>
        <p:nvSpPr>
          <p:cNvPr id="2" name="Title 1"/>
          <p:cNvSpPr>
            <a:spLocks noGrp="1"/>
          </p:cNvSpPr>
          <p:nvPr>
            <p:ph type="title"/>
          </p:nvPr>
        </p:nvSpPr>
        <p:spPr>
          <a:xfrm>
            <a:off x="185535" y="139756"/>
            <a:ext cx="5424302" cy="7007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85537" y="898087"/>
            <a:ext cx="4310483" cy="339447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5026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alf Slide White Half Footba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66B42-45D9-5BFC-3F3C-FBB796E1F4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a:xfrm>
            <a:off x="185535" y="139756"/>
            <a:ext cx="5424302" cy="7007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85537" y="898087"/>
            <a:ext cx="4310483" cy="339447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26489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FB6EFD-0F64-F219-9E8C-19D398F05B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Tree>
    <p:extLst>
      <p:ext uri="{BB962C8B-B14F-4D97-AF65-F5344CB8AC3E}">
        <p14:creationId xmlns:p14="http://schemas.microsoft.com/office/powerpoint/2010/main" val="312052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lide White Blank">
    <p:spTree>
      <p:nvGrpSpPr>
        <p:cNvPr id="1" name=""/>
        <p:cNvGrpSpPr/>
        <p:nvPr/>
      </p:nvGrpSpPr>
      <p:grpSpPr>
        <a:xfrm>
          <a:off x="0" y="0"/>
          <a:ext cx="0" cy="0"/>
          <a:chOff x="0" y="0"/>
          <a:chExt cx="0" cy="0"/>
        </a:xfrm>
      </p:grpSpPr>
      <p:sp>
        <p:nvSpPr>
          <p:cNvPr id="11" name="Title Placeholder 1"/>
          <p:cNvSpPr txBox="1">
            <a:spLocks/>
          </p:cNvSpPr>
          <p:nvPr userDrawn="1"/>
        </p:nvSpPr>
        <p:spPr>
          <a:xfrm>
            <a:off x="185536" y="144215"/>
            <a:ext cx="7366690" cy="7007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baseline="0">
                <a:solidFill>
                  <a:srgbClr val="005743"/>
                </a:solidFill>
                <a:latin typeface="Arial"/>
                <a:ea typeface="+mj-ea"/>
                <a:cs typeface="Arial"/>
              </a:defRPr>
            </a:lvl1pPr>
          </a:lstStyle>
          <a:p>
            <a:r>
              <a:rPr lang="en-GB" dirty="0">
                <a:latin typeface="Karla" pitchFamily="2" charset="0"/>
              </a:rPr>
              <a:t>Click to edit Master title style</a:t>
            </a:r>
            <a:endParaRPr lang="en-US" dirty="0">
              <a:latin typeface="Karla" pitchFamily="2" charset="0"/>
            </a:endParaRPr>
          </a:p>
        </p:txBody>
      </p:sp>
    </p:spTree>
    <p:extLst>
      <p:ext uri="{BB962C8B-B14F-4D97-AF65-F5344CB8AC3E}">
        <p14:creationId xmlns:p14="http://schemas.microsoft.com/office/powerpoint/2010/main" val="203503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Full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7191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Full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FBC01-EA23-E646-B64D-97B32F7C4D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7887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Full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434C0-51F6-0DF6-7F81-01BD739D8F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653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Full Slide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3441DC-8C1F-B716-0F84-FCA8A1F72E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5435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Full Slid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B2EC0-D3D1-BBE2-D618-08CF729EF6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819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Full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74681-1FC2-0F3C-E7D4-DCDDE76148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42814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6687F-AC4F-AA2C-9F38-8B54C480963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72" y="0"/>
            <a:ext cx="9140428" cy="5145510"/>
          </a:xfrm>
          <a:prstGeom prst="rect">
            <a:avLst/>
          </a:prstGeom>
        </p:spPr>
      </p:pic>
    </p:spTree>
    <p:extLst>
      <p:ext uri="{BB962C8B-B14F-4D97-AF65-F5344CB8AC3E}">
        <p14:creationId xmlns:p14="http://schemas.microsoft.com/office/powerpoint/2010/main" val="1968788512"/>
      </p:ext>
    </p:extLst>
  </p:cSld>
  <p:clrMap bg1="lt1" tx1="dk1" bg2="lt2" tx2="dk2" accent1="accent1" accent2="accent2" accent3="accent3" accent4="accent4" accent5="accent5" accent6="accent6" hlink="hlink" folHlink="folHlink"/>
  <p:sldLayoutIdLst>
    <p:sldLayoutId id="2147483681" r:id="rId1"/>
    <p:sldLayoutId id="214748364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FE Presentation Template 16 910.jpg"/>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571" y="0"/>
            <a:ext cx="9143429" cy="5143500"/>
          </a:xfrm>
          <a:prstGeom prst="rect">
            <a:avLst/>
          </a:prstGeom>
        </p:spPr>
      </p:pic>
      <p:sp>
        <p:nvSpPr>
          <p:cNvPr id="2" name="Title Placeholder 1"/>
          <p:cNvSpPr>
            <a:spLocks noGrp="1"/>
          </p:cNvSpPr>
          <p:nvPr>
            <p:ph type="title"/>
          </p:nvPr>
        </p:nvSpPr>
        <p:spPr>
          <a:xfrm>
            <a:off x="185536" y="139756"/>
            <a:ext cx="7366690" cy="700727"/>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185536" y="898087"/>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02318959"/>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91" r:id="rId4"/>
    <p:sldLayoutId id="2147483688" r:id="rId5"/>
    <p:sldLayoutId id="2147483687" r:id="rId6"/>
    <p:sldLayoutId id="2147483689" r:id="rId7"/>
    <p:sldLayoutId id="2147483690" r:id="rId8"/>
    <p:sldLayoutId id="2147483662" r:id="rId9"/>
    <p:sldLayoutId id="2147483679" r:id="rId10"/>
    <p:sldLayoutId id="2147483692" r:id="rId11"/>
    <p:sldLayoutId id="2147483693" r:id="rId12"/>
    <p:sldLayoutId id="2147483694" r:id="rId13"/>
    <p:sldLayoutId id="2147483686" r:id="rId14"/>
    <p:sldLayoutId id="2147483684" r:id="rId15"/>
    <p:sldLayoutId id="2147483685" r:id="rId16"/>
    <p:sldLayoutId id="2147483683" r:id="rId17"/>
    <p:sldLayoutId id="2147483672" r:id="rId18"/>
    <p:sldLayoutId id="2147483695" r:id="rId19"/>
    <p:sldLayoutId id="2147483673" r:id="rId20"/>
    <p:sldLayoutId id="2147483680" r:id="rId21"/>
    <p:sldLayoutId id="2147483674" r:id="rId22"/>
    <p:sldLayoutId id="2147483682" r:id="rId23"/>
    <p:sldLayoutId id="2147483675" r:id="rId24"/>
    <p:sldLayoutId id="2147483676" r:id="rId25"/>
  </p:sldLayoutIdLst>
  <p:hf hdr="0" ftr="0" dt="0"/>
  <p:txStyles>
    <p:titleStyle>
      <a:lvl1pPr algn="l" defTabSz="457200" rtl="0" eaLnBrk="1" latinLnBrk="0" hangingPunct="1">
        <a:spcBef>
          <a:spcPct val="0"/>
        </a:spcBef>
        <a:buNone/>
        <a:defRPr sz="2800" b="1" i="0" kern="1200" baseline="0">
          <a:solidFill>
            <a:srgbClr val="005743"/>
          </a:solidFill>
          <a:latin typeface="Karla" pitchFamily="2" charset="0"/>
          <a:ea typeface="+mj-ea"/>
          <a:cs typeface="Arial"/>
        </a:defRPr>
      </a:lvl1pPr>
    </p:titleStyle>
    <p:bodyStyle>
      <a:lvl1pPr marL="342900" indent="-342900" algn="l" defTabSz="457200" rtl="0" eaLnBrk="1" latinLnBrk="0" hangingPunct="1">
        <a:lnSpc>
          <a:spcPct val="125000"/>
        </a:lnSpc>
        <a:spcBef>
          <a:spcPts val="800"/>
        </a:spcBef>
        <a:buFont typeface="Arial"/>
        <a:buChar char="•"/>
        <a:defRPr sz="1400" b="1" i="0" kern="1200">
          <a:solidFill>
            <a:srgbClr val="005743"/>
          </a:solidFill>
          <a:latin typeface="Lato" panose="020F0502020204030203" pitchFamily="34" charset="0"/>
          <a:ea typeface="+mn-ea"/>
          <a:cs typeface="Arial"/>
        </a:defRPr>
      </a:lvl1pPr>
      <a:lvl2pPr marL="742950" indent="-285750" algn="l" defTabSz="457200" rtl="0" eaLnBrk="1" latinLnBrk="0" hangingPunct="1">
        <a:lnSpc>
          <a:spcPct val="125000"/>
        </a:lnSpc>
        <a:spcBef>
          <a:spcPts val="800"/>
        </a:spcBef>
        <a:buFont typeface="Arial"/>
        <a:buChar char="–"/>
        <a:defRPr sz="1400" b="0" i="0" kern="1200">
          <a:solidFill>
            <a:srgbClr val="005743"/>
          </a:solidFill>
          <a:latin typeface="Lato" panose="020F0502020204030203" pitchFamily="34" charset="0"/>
          <a:ea typeface="+mn-ea"/>
          <a:cs typeface="Arial"/>
        </a:defRPr>
      </a:lvl2pPr>
      <a:lvl3pPr marL="1143000" indent="-228600" algn="l" defTabSz="457200" rtl="0" eaLnBrk="1" latinLnBrk="0" hangingPunct="1">
        <a:lnSpc>
          <a:spcPct val="125000"/>
        </a:lnSpc>
        <a:spcBef>
          <a:spcPts val="800"/>
        </a:spcBef>
        <a:buFont typeface="Arial"/>
        <a:buChar char="•"/>
        <a:defRPr sz="1400" b="0" i="0" kern="1200">
          <a:solidFill>
            <a:srgbClr val="005743"/>
          </a:solidFill>
          <a:latin typeface="Lato" panose="020F0502020204030203" pitchFamily="34" charset="0"/>
          <a:ea typeface="+mn-ea"/>
          <a:cs typeface="Arial"/>
        </a:defRPr>
      </a:lvl3pPr>
      <a:lvl4pPr marL="1600200" indent="-228600" algn="l" defTabSz="457200" rtl="0" eaLnBrk="1" latinLnBrk="0" hangingPunct="1">
        <a:lnSpc>
          <a:spcPct val="125000"/>
        </a:lnSpc>
        <a:spcBef>
          <a:spcPts val="800"/>
        </a:spcBef>
        <a:buFont typeface="Arial"/>
        <a:buChar char="–"/>
        <a:defRPr sz="1400" b="0" i="0" kern="1200">
          <a:solidFill>
            <a:srgbClr val="005743"/>
          </a:solidFill>
          <a:latin typeface="Lato" panose="020F0502020204030203" pitchFamily="34" charset="0"/>
          <a:ea typeface="+mn-ea"/>
          <a:cs typeface="Arial"/>
        </a:defRPr>
      </a:lvl4pPr>
      <a:lvl5pPr marL="2057400" indent="-228600" algn="l" defTabSz="457200" rtl="0" eaLnBrk="1" latinLnBrk="0" hangingPunct="1">
        <a:lnSpc>
          <a:spcPct val="125000"/>
        </a:lnSpc>
        <a:spcBef>
          <a:spcPts val="800"/>
        </a:spcBef>
        <a:buFont typeface="Arial"/>
        <a:buChar char="»"/>
        <a:defRPr sz="1400" b="0" i="0" kern="1200">
          <a:solidFill>
            <a:srgbClr val="005743"/>
          </a:solidFill>
          <a:latin typeface="Lato" panose="020F0502020204030203"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Exclusion </a:t>
            </a:r>
            <a:endParaRPr lang="en-US" dirty="0">
              <a:latin typeface="Karla" pitchFamily="2" charset="0"/>
            </a:endParaRPr>
          </a:p>
        </p:txBody>
      </p:sp>
      <p:sp>
        <p:nvSpPr>
          <p:cNvPr id="3" name="Subtitle 2"/>
          <p:cNvSpPr>
            <a:spLocks noGrp="1"/>
          </p:cNvSpPr>
          <p:nvPr>
            <p:ph type="subTitle" idx="1"/>
          </p:nvPr>
        </p:nvSpPr>
        <p:spPr/>
        <p:txBody>
          <a:bodyPr/>
          <a:lstStyle/>
          <a:p>
            <a:r>
              <a:rPr lang="en-US" dirty="0"/>
              <a:t>For Academy Players (U9-U11)</a:t>
            </a:r>
          </a:p>
        </p:txBody>
      </p:sp>
    </p:spTree>
    <p:extLst>
      <p:ext uri="{BB962C8B-B14F-4D97-AF65-F5344CB8AC3E}">
        <p14:creationId xmlns:p14="http://schemas.microsoft.com/office/powerpoint/2010/main" val="3130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6" y="139756"/>
            <a:ext cx="8243444" cy="700727"/>
          </a:xfrm>
        </p:spPr>
        <p:txBody>
          <a:bodyPr>
            <a:normAutofit/>
          </a:bodyPr>
          <a:lstStyle/>
          <a:p>
            <a:r>
              <a:rPr lang="en-US" dirty="0">
                <a:latin typeface="Karla" pitchFamily="2" charset="0"/>
              </a:rPr>
              <a:t>Exclusion </a:t>
            </a:r>
          </a:p>
        </p:txBody>
      </p:sp>
      <p:grpSp>
        <p:nvGrpSpPr>
          <p:cNvPr id="12" name="Group 11">
            <a:extLst>
              <a:ext uri="{FF2B5EF4-FFF2-40B4-BE49-F238E27FC236}">
                <a16:creationId xmlns:a16="http://schemas.microsoft.com/office/drawing/2014/main" id="{C6DD1CFE-AFEE-1DD2-8F3C-DB19D317C093}"/>
              </a:ext>
            </a:extLst>
          </p:cNvPr>
          <p:cNvGrpSpPr/>
          <p:nvPr/>
        </p:nvGrpSpPr>
        <p:grpSpPr>
          <a:xfrm>
            <a:off x="685385" y="1243552"/>
            <a:ext cx="923331" cy="923331"/>
            <a:chOff x="685385" y="1243552"/>
            <a:chExt cx="923331" cy="923331"/>
          </a:xfrm>
        </p:grpSpPr>
        <p:pic>
          <p:nvPicPr>
            <p:cNvPr id="3" name="Picture 2" descr="Icon&#10;&#10;Description automatically generated">
              <a:extLst>
                <a:ext uri="{FF2B5EF4-FFF2-40B4-BE49-F238E27FC236}">
                  <a16:creationId xmlns:a16="http://schemas.microsoft.com/office/drawing/2014/main" id="{3D6AD803-541E-CBAC-90F7-6256F2E87165}"/>
                </a:ext>
              </a:extLst>
            </p:cNvPr>
            <p:cNvPicPr>
              <a:picLocks noChangeAspect="1"/>
            </p:cNvPicPr>
            <p:nvPr/>
          </p:nvPicPr>
          <p:blipFill>
            <a:blip r:embed="rId3"/>
            <a:stretch>
              <a:fillRect/>
            </a:stretch>
          </p:blipFill>
          <p:spPr>
            <a:xfrm>
              <a:off x="685385" y="1243552"/>
              <a:ext cx="923331" cy="923331"/>
            </a:xfrm>
            <a:prstGeom prst="rect">
              <a:avLst/>
            </a:prstGeom>
          </p:spPr>
        </p:pic>
        <p:sp>
          <p:nvSpPr>
            <p:cNvPr id="7" name="TextBox 6">
              <a:extLst>
                <a:ext uri="{FF2B5EF4-FFF2-40B4-BE49-F238E27FC236}">
                  <a16:creationId xmlns:a16="http://schemas.microsoft.com/office/drawing/2014/main" id="{82A20D5E-583F-1325-5C46-1D28E689E6F0}"/>
                </a:ext>
              </a:extLst>
            </p:cNvPr>
            <p:cNvSpPr txBox="1"/>
            <p:nvPr/>
          </p:nvSpPr>
          <p:spPr>
            <a:xfrm>
              <a:off x="1005855" y="1585384"/>
              <a:ext cx="282388" cy="369332"/>
            </a:xfrm>
            <a:prstGeom prst="rect">
              <a:avLst/>
            </a:prstGeom>
            <a:noFill/>
          </p:spPr>
          <p:txBody>
            <a:bodyPr wrap="square" rtlCol="0">
              <a:spAutoFit/>
            </a:bodyPr>
            <a:lstStyle/>
            <a:p>
              <a:r>
                <a:rPr lang="en-GB" dirty="0">
                  <a:solidFill>
                    <a:srgbClr val="002060"/>
                  </a:solidFill>
                </a:rPr>
                <a:t>9</a:t>
              </a:r>
            </a:p>
          </p:txBody>
        </p:sp>
      </p:grpSp>
      <p:grpSp>
        <p:nvGrpSpPr>
          <p:cNvPr id="13" name="Group 12">
            <a:extLst>
              <a:ext uri="{FF2B5EF4-FFF2-40B4-BE49-F238E27FC236}">
                <a16:creationId xmlns:a16="http://schemas.microsoft.com/office/drawing/2014/main" id="{B99C6114-FE65-AD40-9A56-8A5CE9CF8F20}"/>
              </a:ext>
            </a:extLst>
          </p:cNvPr>
          <p:cNvGrpSpPr/>
          <p:nvPr/>
        </p:nvGrpSpPr>
        <p:grpSpPr>
          <a:xfrm>
            <a:off x="685384" y="3438282"/>
            <a:ext cx="923331" cy="923331"/>
            <a:chOff x="685384" y="3438282"/>
            <a:chExt cx="923331" cy="923331"/>
          </a:xfrm>
        </p:grpSpPr>
        <p:pic>
          <p:nvPicPr>
            <p:cNvPr id="4" name="Picture 3" descr="Icon&#10;&#10;Description automatically generated">
              <a:extLst>
                <a:ext uri="{FF2B5EF4-FFF2-40B4-BE49-F238E27FC236}">
                  <a16:creationId xmlns:a16="http://schemas.microsoft.com/office/drawing/2014/main" id="{4F2530EE-01D4-5320-5767-26F0A69E4958}"/>
                </a:ext>
              </a:extLst>
            </p:cNvPr>
            <p:cNvPicPr>
              <a:picLocks noChangeAspect="1"/>
            </p:cNvPicPr>
            <p:nvPr/>
          </p:nvPicPr>
          <p:blipFill>
            <a:blip r:embed="rId3"/>
            <a:stretch>
              <a:fillRect/>
            </a:stretch>
          </p:blipFill>
          <p:spPr>
            <a:xfrm>
              <a:off x="685384" y="3438282"/>
              <a:ext cx="923331" cy="923331"/>
            </a:xfrm>
            <a:prstGeom prst="rect">
              <a:avLst/>
            </a:prstGeom>
          </p:spPr>
        </p:pic>
        <p:sp>
          <p:nvSpPr>
            <p:cNvPr id="8" name="TextBox 7">
              <a:extLst>
                <a:ext uri="{FF2B5EF4-FFF2-40B4-BE49-F238E27FC236}">
                  <a16:creationId xmlns:a16="http://schemas.microsoft.com/office/drawing/2014/main" id="{EEBBF4AC-77FB-E84F-4EB7-C14D59EB6C8A}"/>
                </a:ext>
              </a:extLst>
            </p:cNvPr>
            <p:cNvSpPr txBox="1"/>
            <p:nvPr/>
          </p:nvSpPr>
          <p:spPr>
            <a:xfrm>
              <a:off x="1005855" y="3805941"/>
              <a:ext cx="282388" cy="369332"/>
            </a:xfrm>
            <a:prstGeom prst="rect">
              <a:avLst/>
            </a:prstGeom>
            <a:noFill/>
          </p:spPr>
          <p:txBody>
            <a:bodyPr wrap="square" rtlCol="0">
              <a:spAutoFit/>
            </a:bodyPr>
            <a:lstStyle/>
            <a:p>
              <a:r>
                <a:rPr lang="en-GB" dirty="0">
                  <a:solidFill>
                    <a:srgbClr val="002060"/>
                  </a:solidFill>
                </a:rPr>
                <a:t>6</a:t>
              </a:r>
            </a:p>
          </p:txBody>
        </p:sp>
      </p:grpSp>
      <p:grpSp>
        <p:nvGrpSpPr>
          <p:cNvPr id="14" name="Group 13">
            <a:extLst>
              <a:ext uri="{FF2B5EF4-FFF2-40B4-BE49-F238E27FC236}">
                <a16:creationId xmlns:a16="http://schemas.microsoft.com/office/drawing/2014/main" id="{287CC98A-6173-2129-B688-8C34B4CA8DCB}"/>
              </a:ext>
            </a:extLst>
          </p:cNvPr>
          <p:cNvGrpSpPr/>
          <p:nvPr/>
        </p:nvGrpSpPr>
        <p:grpSpPr>
          <a:xfrm>
            <a:off x="6860279" y="1235771"/>
            <a:ext cx="923331" cy="923331"/>
            <a:chOff x="6860279" y="1235771"/>
            <a:chExt cx="923331" cy="923331"/>
          </a:xfrm>
        </p:grpSpPr>
        <p:pic>
          <p:nvPicPr>
            <p:cNvPr id="6" name="Picture 5" descr="Icon&#10;&#10;Description automatically generated">
              <a:extLst>
                <a:ext uri="{FF2B5EF4-FFF2-40B4-BE49-F238E27FC236}">
                  <a16:creationId xmlns:a16="http://schemas.microsoft.com/office/drawing/2014/main" id="{AD11EF67-8D78-686A-73BB-8B1B8910F15B}"/>
                </a:ext>
              </a:extLst>
            </p:cNvPr>
            <p:cNvPicPr>
              <a:picLocks noChangeAspect="1"/>
            </p:cNvPicPr>
            <p:nvPr/>
          </p:nvPicPr>
          <p:blipFill>
            <a:blip r:embed="rId3"/>
            <a:stretch>
              <a:fillRect/>
            </a:stretch>
          </p:blipFill>
          <p:spPr>
            <a:xfrm>
              <a:off x="6860279" y="1235771"/>
              <a:ext cx="923331" cy="923331"/>
            </a:xfrm>
            <a:prstGeom prst="rect">
              <a:avLst/>
            </a:prstGeom>
          </p:spPr>
        </p:pic>
        <p:sp>
          <p:nvSpPr>
            <p:cNvPr id="9" name="TextBox 8">
              <a:extLst>
                <a:ext uri="{FF2B5EF4-FFF2-40B4-BE49-F238E27FC236}">
                  <a16:creationId xmlns:a16="http://schemas.microsoft.com/office/drawing/2014/main" id="{D5A86CCD-EC80-4864-7F18-E35D777C523A}"/>
                </a:ext>
              </a:extLst>
            </p:cNvPr>
            <p:cNvSpPr txBox="1"/>
            <p:nvPr/>
          </p:nvSpPr>
          <p:spPr>
            <a:xfrm>
              <a:off x="7180750" y="1585384"/>
              <a:ext cx="282388" cy="369332"/>
            </a:xfrm>
            <a:prstGeom prst="rect">
              <a:avLst/>
            </a:prstGeom>
            <a:noFill/>
          </p:spPr>
          <p:txBody>
            <a:bodyPr wrap="square" rtlCol="0">
              <a:spAutoFit/>
            </a:bodyPr>
            <a:lstStyle/>
            <a:p>
              <a:r>
                <a:rPr lang="en-GB" dirty="0">
                  <a:solidFill>
                    <a:srgbClr val="002060"/>
                  </a:solidFill>
                </a:rPr>
                <a:t>3</a:t>
              </a:r>
            </a:p>
          </p:txBody>
        </p:sp>
      </p:grpSp>
      <p:grpSp>
        <p:nvGrpSpPr>
          <p:cNvPr id="15" name="Group 14">
            <a:extLst>
              <a:ext uri="{FF2B5EF4-FFF2-40B4-BE49-F238E27FC236}">
                <a16:creationId xmlns:a16="http://schemas.microsoft.com/office/drawing/2014/main" id="{3B8BDBDF-CCFB-A93C-38D9-5B7D56AEB1A1}"/>
              </a:ext>
            </a:extLst>
          </p:cNvPr>
          <p:cNvGrpSpPr/>
          <p:nvPr/>
        </p:nvGrpSpPr>
        <p:grpSpPr>
          <a:xfrm>
            <a:off x="6869643" y="3528941"/>
            <a:ext cx="923331" cy="923331"/>
            <a:chOff x="6869643" y="3528941"/>
            <a:chExt cx="923331" cy="923331"/>
          </a:xfrm>
        </p:grpSpPr>
        <p:pic>
          <p:nvPicPr>
            <p:cNvPr id="5" name="Picture 4" descr="Icon&#10;&#10;Description automatically generated">
              <a:extLst>
                <a:ext uri="{FF2B5EF4-FFF2-40B4-BE49-F238E27FC236}">
                  <a16:creationId xmlns:a16="http://schemas.microsoft.com/office/drawing/2014/main" id="{43D75128-9011-E08E-F1C6-43AFBCC5DB1B}"/>
                </a:ext>
              </a:extLst>
            </p:cNvPr>
            <p:cNvPicPr>
              <a:picLocks noChangeAspect="1"/>
            </p:cNvPicPr>
            <p:nvPr/>
          </p:nvPicPr>
          <p:blipFill>
            <a:blip r:embed="rId3"/>
            <a:stretch>
              <a:fillRect/>
            </a:stretch>
          </p:blipFill>
          <p:spPr>
            <a:xfrm>
              <a:off x="6869643" y="3528941"/>
              <a:ext cx="923331" cy="923331"/>
            </a:xfrm>
            <a:prstGeom prst="rect">
              <a:avLst/>
            </a:prstGeom>
          </p:spPr>
        </p:pic>
        <p:sp>
          <p:nvSpPr>
            <p:cNvPr id="10" name="TextBox 9">
              <a:extLst>
                <a:ext uri="{FF2B5EF4-FFF2-40B4-BE49-F238E27FC236}">
                  <a16:creationId xmlns:a16="http://schemas.microsoft.com/office/drawing/2014/main" id="{FD70B767-08FA-7080-D432-8DC834A9832C}"/>
                </a:ext>
              </a:extLst>
            </p:cNvPr>
            <p:cNvSpPr txBox="1"/>
            <p:nvPr/>
          </p:nvSpPr>
          <p:spPr>
            <a:xfrm>
              <a:off x="7180750" y="3864684"/>
              <a:ext cx="282388" cy="369332"/>
            </a:xfrm>
            <a:prstGeom prst="rect">
              <a:avLst/>
            </a:prstGeom>
            <a:noFill/>
          </p:spPr>
          <p:txBody>
            <a:bodyPr wrap="square" rtlCol="0">
              <a:spAutoFit/>
            </a:bodyPr>
            <a:lstStyle/>
            <a:p>
              <a:r>
                <a:rPr lang="en-GB" dirty="0">
                  <a:solidFill>
                    <a:srgbClr val="002060"/>
                  </a:solidFill>
                </a:rPr>
                <a:t>1</a:t>
              </a:r>
            </a:p>
          </p:txBody>
        </p:sp>
      </p:grpSp>
      <p:pic>
        <p:nvPicPr>
          <p:cNvPr id="11" name="Picture 10">
            <a:extLst>
              <a:ext uri="{FF2B5EF4-FFF2-40B4-BE49-F238E27FC236}">
                <a16:creationId xmlns:a16="http://schemas.microsoft.com/office/drawing/2014/main" id="{4206159C-F34B-4E4C-7AEA-0AD79E5043C7}"/>
              </a:ext>
            </a:extLst>
          </p:cNvPr>
          <p:cNvPicPr>
            <a:picLocks noChangeAspect="1"/>
          </p:cNvPicPr>
          <p:nvPr/>
        </p:nvPicPr>
        <p:blipFill>
          <a:blip r:embed="rId4"/>
          <a:stretch>
            <a:fillRect/>
          </a:stretch>
        </p:blipFill>
        <p:spPr>
          <a:xfrm>
            <a:off x="1241141" y="1426905"/>
            <a:ext cx="1055622" cy="1055622"/>
          </a:xfrm>
          <a:prstGeom prst="rect">
            <a:avLst/>
          </a:prstGeom>
        </p:spPr>
      </p:pic>
    </p:spTree>
    <p:extLst>
      <p:ext uri="{BB962C8B-B14F-4D97-AF65-F5344CB8AC3E}">
        <p14:creationId xmlns:p14="http://schemas.microsoft.com/office/powerpoint/2010/main" val="32432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77778E-6 1.7284E-6 L 0.0066 0.43179 " pathEditMode="relative" rAng="0" ptsTypes="AA">
                                      <p:cBhvr>
                                        <p:cTn id="27" dur="2000" fill="hold"/>
                                        <p:tgtEl>
                                          <p:spTgt spid="11"/>
                                        </p:tgtEl>
                                        <p:attrNameLst>
                                          <p:attrName>ppt_x</p:attrName>
                                          <p:attrName>ppt_y</p:attrName>
                                        </p:attrNameLst>
                                      </p:cBhvr>
                                      <p:rCtr x="330" y="21574"/>
                                    </p:animMotion>
                                  </p:childTnLst>
                                </p:cTn>
                              </p:par>
                            </p:childTnLst>
                          </p:cTn>
                        </p:par>
                        <p:par>
                          <p:cTn id="28" fill="hold">
                            <p:stCondLst>
                              <p:cond delay="2000"/>
                            </p:stCondLst>
                            <p:childTnLst>
                              <p:par>
                                <p:cTn id="29" presetID="42" presetClass="path" presetSubtype="0" accel="50000" decel="50000" fill="hold" nodeType="afterEffect">
                                  <p:stCondLst>
                                    <p:cond delay="0"/>
                                  </p:stCondLst>
                                  <p:childTnLst>
                                    <p:animMotion origin="layout" path="M 0.0066 0.43179 L 0.54375 1.7284E-6 " pathEditMode="relative" rAng="0" ptsTypes="AA">
                                      <p:cBhvr>
                                        <p:cTn id="30" dur="2000" fill="hold"/>
                                        <p:tgtEl>
                                          <p:spTgt spid="11"/>
                                        </p:tgtEl>
                                        <p:attrNameLst>
                                          <p:attrName>ppt_x</p:attrName>
                                          <p:attrName>ppt_y</p:attrName>
                                        </p:attrNameLst>
                                      </p:cBhvr>
                                      <p:rCtr x="26858" y="-21605"/>
                                    </p:animMotion>
                                  </p:childTnLst>
                                </p:cTn>
                              </p:par>
                            </p:childTnLst>
                          </p:cTn>
                        </p:par>
                        <p:par>
                          <p:cTn id="31" fill="hold">
                            <p:stCondLst>
                              <p:cond delay="4000"/>
                            </p:stCondLst>
                            <p:childTnLst>
                              <p:par>
                                <p:cTn id="32" presetID="42" presetClass="path" presetSubtype="0" accel="50000" decel="50000" fill="hold" nodeType="afterEffect">
                                  <p:stCondLst>
                                    <p:cond delay="0"/>
                                  </p:stCondLst>
                                  <p:childTnLst>
                                    <p:animMotion origin="layout" path="M 0.54375 1.7284E-6 L -2.77778E-6 1.7284E-6 " pathEditMode="relative" rAng="0" ptsTypes="AA">
                                      <p:cBhvr>
                                        <p:cTn id="33" dur="2000" fill="hold"/>
                                        <p:tgtEl>
                                          <p:spTgt spid="11"/>
                                        </p:tgtEl>
                                        <p:attrNameLst>
                                          <p:attrName>ppt_x</p:attrName>
                                          <p:attrName>ppt_y</p:attrName>
                                        </p:attrNameLst>
                                      </p:cBhvr>
                                      <p:rCtr x="-27187" y="0"/>
                                    </p:animMotion>
                                  </p:childTnLst>
                                </p:cTn>
                              </p:par>
                            </p:childTnLst>
                          </p:cTn>
                        </p:par>
                        <p:par>
                          <p:cTn id="34" fill="hold">
                            <p:stCondLst>
                              <p:cond delay="6000"/>
                            </p:stCondLst>
                            <p:childTnLst>
                              <p:par>
                                <p:cTn id="35" presetID="42" presetClass="path" presetSubtype="0" accel="50000" decel="50000" fill="hold" nodeType="afterEffect">
                                  <p:stCondLst>
                                    <p:cond delay="0"/>
                                  </p:stCondLst>
                                  <p:childTnLst>
                                    <p:animMotion origin="layout" path="M -2.77778E-6 1.7284E-6 L 0.53334 -0.10247 " pathEditMode="relative" rAng="0" ptsTypes="AA">
                                      <p:cBhvr>
                                        <p:cTn id="36" dur="2000" fill="hold"/>
                                        <p:tgtEl>
                                          <p:spTgt spid="11"/>
                                        </p:tgtEl>
                                        <p:attrNameLst>
                                          <p:attrName>ppt_x</p:attrName>
                                          <p:attrName>ppt_y</p:attrName>
                                        </p:attrNameLst>
                                      </p:cBhvr>
                                      <p:rCtr x="26667" y="-5123"/>
                                    </p:animMotion>
                                  </p:childTnLst>
                                </p:cTn>
                              </p:par>
                            </p:childTnLst>
                          </p:cTn>
                        </p:par>
                        <p:par>
                          <p:cTn id="37" fill="hold">
                            <p:stCondLst>
                              <p:cond delay="8000"/>
                            </p:stCondLst>
                            <p:childTnLst>
                              <p:par>
                                <p:cTn id="38" presetID="42" presetClass="path" presetSubtype="0" accel="50000" decel="50000" fill="hold" nodeType="afterEffect">
                                  <p:stCondLst>
                                    <p:cond delay="0"/>
                                  </p:stCondLst>
                                  <p:childTnLst>
                                    <p:animMotion origin="layout" path="M 0.53334 -0.10247 L 0.03212 0.34352 " pathEditMode="relative" rAng="0" ptsTypes="AA">
                                      <p:cBhvr>
                                        <p:cTn id="39" dur="2000" fill="hold"/>
                                        <p:tgtEl>
                                          <p:spTgt spid="11"/>
                                        </p:tgtEl>
                                        <p:attrNameLst>
                                          <p:attrName>ppt_x</p:attrName>
                                          <p:attrName>ppt_y</p:attrName>
                                        </p:attrNameLst>
                                      </p:cBhvr>
                                      <p:rCtr x="-25069" y="22284"/>
                                    </p:animMotion>
                                  </p:childTnLst>
                                </p:cTn>
                              </p:par>
                            </p:childTnLst>
                          </p:cTn>
                        </p:par>
                        <p:par>
                          <p:cTn id="40" fill="hold">
                            <p:stCondLst>
                              <p:cond delay="10000"/>
                            </p:stCondLst>
                            <p:childTnLst>
                              <p:par>
                                <p:cTn id="41" presetID="42" presetClass="path" presetSubtype="0" accel="50000" decel="50000" fill="hold" nodeType="afterEffect">
                                  <p:stCondLst>
                                    <p:cond delay="0"/>
                                  </p:stCondLst>
                                  <p:childTnLst>
                                    <p:animMotion origin="layout" path="M 0.03212 0.34352 L 0.55782 0.07562 " pathEditMode="relative" rAng="0" ptsTypes="AA">
                                      <p:cBhvr>
                                        <p:cTn id="42" dur="2000" fill="hold"/>
                                        <p:tgtEl>
                                          <p:spTgt spid="11"/>
                                        </p:tgtEl>
                                        <p:attrNameLst>
                                          <p:attrName>ppt_x</p:attrName>
                                          <p:attrName>ppt_y</p:attrName>
                                        </p:attrNameLst>
                                      </p:cBhvr>
                                      <p:rCtr x="26285" y="-13395"/>
                                    </p:animMotion>
                                  </p:childTnLst>
                                </p:cTn>
                              </p:par>
                            </p:childTnLst>
                          </p:cTn>
                        </p:par>
                        <p:par>
                          <p:cTn id="43" fill="hold">
                            <p:stCondLst>
                              <p:cond delay="12000"/>
                            </p:stCondLst>
                            <p:childTnLst>
                              <p:par>
                                <p:cTn id="44" presetID="42" presetClass="path" presetSubtype="0" accel="50000" decel="50000" fill="hold" nodeType="afterEffect">
                                  <p:stCondLst>
                                    <p:cond delay="0"/>
                                  </p:stCondLst>
                                  <p:childTnLst>
                                    <p:animMotion origin="layout" path="M 0.54375 1.7284E-6 L 0.01754 -0.07161 " pathEditMode="relative" rAng="0" ptsTypes="AA">
                                      <p:cBhvr>
                                        <p:cTn id="45" dur="2000" fill="hold"/>
                                        <p:tgtEl>
                                          <p:spTgt spid="11"/>
                                        </p:tgtEl>
                                        <p:attrNameLst>
                                          <p:attrName>ppt_x</p:attrName>
                                          <p:attrName>ppt_y</p:attrName>
                                        </p:attrNameLst>
                                      </p:cBhvr>
                                      <p:rCtr x="-26319" y="-35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6" y="139756"/>
            <a:ext cx="7672804" cy="700727"/>
          </a:xfrm>
        </p:spPr>
        <p:txBody>
          <a:bodyPr>
            <a:normAutofit/>
          </a:bodyPr>
          <a:lstStyle/>
          <a:p>
            <a:r>
              <a:rPr lang="en-US" dirty="0">
                <a:latin typeface="Karla" pitchFamily="2" charset="0"/>
              </a:rPr>
              <a:t>What Can Exclusion Look Like? </a:t>
            </a:r>
          </a:p>
        </p:txBody>
      </p:sp>
      <p:grpSp>
        <p:nvGrpSpPr>
          <p:cNvPr id="4" name="Group 3">
            <a:extLst>
              <a:ext uri="{FF2B5EF4-FFF2-40B4-BE49-F238E27FC236}">
                <a16:creationId xmlns:a16="http://schemas.microsoft.com/office/drawing/2014/main" id="{C85B2EF2-06B1-404D-8614-82F365E03190}"/>
              </a:ext>
            </a:extLst>
          </p:cNvPr>
          <p:cNvGrpSpPr/>
          <p:nvPr/>
        </p:nvGrpSpPr>
        <p:grpSpPr>
          <a:xfrm>
            <a:off x="129276" y="968066"/>
            <a:ext cx="8741782" cy="477683"/>
            <a:chOff x="129276" y="968066"/>
            <a:chExt cx="8741782" cy="477683"/>
          </a:xfrm>
        </p:grpSpPr>
        <p:sp>
          <p:nvSpPr>
            <p:cNvPr id="26" name="TextBox 25">
              <a:extLst>
                <a:ext uri="{FF2B5EF4-FFF2-40B4-BE49-F238E27FC236}">
                  <a16:creationId xmlns:a16="http://schemas.microsoft.com/office/drawing/2014/main" id="{2B861510-FFD1-4091-8272-D630F586EDB6}"/>
                </a:ext>
              </a:extLst>
            </p:cNvPr>
            <p:cNvSpPr txBox="1"/>
            <p:nvPr/>
          </p:nvSpPr>
          <p:spPr>
            <a:xfrm>
              <a:off x="129276" y="968066"/>
              <a:ext cx="1697983" cy="461665"/>
            </a:xfrm>
            <a:prstGeom prst="rect">
              <a:avLst/>
            </a:prstGeom>
            <a:noFill/>
          </p:spPr>
          <p:txBody>
            <a:bodyPr wrap="square" rtlCol="0">
              <a:spAutoFit/>
            </a:bodyPr>
            <a:lstStyle/>
            <a:p>
              <a:pPr algn="ctr"/>
              <a:r>
                <a:rPr lang="en-GB" sz="2400" b="1" dirty="0">
                  <a:solidFill>
                    <a:srgbClr val="005743"/>
                  </a:solidFill>
                </a:rPr>
                <a:t>Bullying</a:t>
              </a:r>
              <a:endParaRPr lang="en-GB" b="1" dirty="0">
                <a:solidFill>
                  <a:srgbClr val="005743"/>
                </a:solidFill>
              </a:endParaRPr>
            </a:p>
          </p:txBody>
        </p:sp>
        <p:sp>
          <p:nvSpPr>
            <p:cNvPr id="32" name="TextBox 31">
              <a:extLst>
                <a:ext uri="{FF2B5EF4-FFF2-40B4-BE49-F238E27FC236}">
                  <a16:creationId xmlns:a16="http://schemas.microsoft.com/office/drawing/2014/main" id="{6808FD3A-9A05-49B1-A438-B562754D7A19}"/>
                </a:ext>
              </a:extLst>
            </p:cNvPr>
            <p:cNvSpPr txBox="1"/>
            <p:nvPr/>
          </p:nvSpPr>
          <p:spPr>
            <a:xfrm>
              <a:off x="3694878" y="968066"/>
              <a:ext cx="1697983" cy="461665"/>
            </a:xfrm>
            <a:prstGeom prst="rect">
              <a:avLst/>
            </a:prstGeom>
            <a:noFill/>
          </p:spPr>
          <p:txBody>
            <a:bodyPr wrap="square" rtlCol="0">
              <a:spAutoFit/>
            </a:bodyPr>
            <a:lstStyle/>
            <a:p>
              <a:pPr algn="ctr"/>
              <a:r>
                <a:rPr lang="en-GB" sz="2400" b="1" dirty="0">
                  <a:solidFill>
                    <a:srgbClr val="005743"/>
                  </a:solidFill>
                </a:rPr>
                <a:t>Banter</a:t>
              </a:r>
              <a:endParaRPr lang="en-GB" b="1" dirty="0">
                <a:solidFill>
                  <a:srgbClr val="005743"/>
                </a:solidFill>
              </a:endParaRPr>
            </a:p>
          </p:txBody>
        </p:sp>
        <p:sp>
          <p:nvSpPr>
            <p:cNvPr id="33" name="TextBox 32">
              <a:extLst>
                <a:ext uri="{FF2B5EF4-FFF2-40B4-BE49-F238E27FC236}">
                  <a16:creationId xmlns:a16="http://schemas.microsoft.com/office/drawing/2014/main" id="{F86A0454-B109-4503-B678-DA1745C603CA}"/>
                </a:ext>
              </a:extLst>
            </p:cNvPr>
            <p:cNvSpPr txBox="1"/>
            <p:nvPr/>
          </p:nvSpPr>
          <p:spPr>
            <a:xfrm>
              <a:off x="7066429" y="984084"/>
              <a:ext cx="1804629" cy="461665"/>
            </a:xfrm>
            <a:prstGeom prst="rect">
              <a:avLst/>
            </a:prstGeom>
            <a:noFill/>
          </p:spPr>
          <p:txBody>
            <a:bodyPr wrap="square" rtlCol="0">
              <a:spAutoFit/>
            </a:bodyPr>
            <a:lstStyle/>
            <a:p>
              <a:pPr algn="ctr"/>
              <a:r>
                <a:rPr lang="en-GB" sz="2400" b="1" dirty="0">
                  <a:solidFill>
                    <a:srgbClr val="005743"/>
                  </a:solidFill>
                </a:rPr>
                <a:t>Stereotyping</a:t>
              </a:r>
              <a:r>
                <a:rPr lang="en-GB" b="1" dirty="0">
                  <a:solidFill>
                    <a:srgbClr val="005743"/>
                  </a:solidFill>
                </a:rPr>
                <a:t> </a:t>
              </a:r>
            </a:p>
          </p:txBody>
        </p:sp>
      </p:grpSp>
      <p:sp>
        <p:nvSpPr>
          <p:cNvPr id="34" name="TextBox 33">
            <a:extLst>
              <a:ext uri="{FF2B5EF4-FFF2-40B4-BE49-F238E27FC236}">
                <a16:creationId xmlns:a16="http://schemas.microsoft.com/office/drawing/2014/main" id="{455EFF44-A95A-45F7-B534-89BE2574A00B}"/>
              </a:ext>
            </a:extLst>
          </p:cNvPr>
          <p:cNvSpPr txBox="1"/>
          <p:nvPr/>
        </p:nvSpPr>
        <p:spPr>
          <a:xfrm>
            <a:off x="129276" y="1555327"/>
            <a:ext cx="1697983" cy="646331"/>
          </a:xfrm>
          <a:prstGeom prst="rect">
            <a:avLst/>
          </a:prstGeom>
          <a:noFill/>
        </p:spPr>
        <p:txBody>
          <a:bodyPr wrap="square" rtlCol="0">
            <a:spAutoFit/>
          </a:bodyPr>
          <a:lstStyle/>
          <a:p>
            <a:pPr algn="ctr"/>
            <a:r>
              <a:rPr lang="en-GB" dirty="0">
                <a:solidFill>
                  <a:srgbClr val="005743"/>
                </a:solidFill>
              </a:rPr>
              <a:t>Calling People Names</a:t>
            </a:r>
          </a:p>
        </p:txBody>
      </p:sp>
      <p:sp>
        <p:nvSpPr>
          <p:cNvPr id="35" name="TextBox 34">
            <a:extLst>
              <a:ext uri="{FF2B5EF4-FFF2-40B4-BE49-F238E27FC236}">
                <a16:creationId xmlns:a16="http://schemas.microsoft.com/office/drawing/2014/main" id="{FCC8B7DB-3CCE-46B0-A16C-4C6D7B42A0BA}"/>
              </a:ext>
            </a:extLst>
          </p:cNvPr>
          <p:cNvSpPr txBox="1"/>
          <p:nvPr/>
        </p:nvSpPr>
        <p:spPr>
          <a:xfrm>
            <a:off x="129276" y="2261810"/>
            <a:ext cx="1697983" cy="646331"/>
          </a:xfrm>
          <a:prstGeom prst="rect">
            <a:avLst/>
          </a:prstGeom>
          <a:noFill/>
        </p:spPr>
        <p:txBody>
          <a:bodyPr wrap="square" rtlCol="0">
            <a:spAutoFit/>
          </a:bodyPr>
          <a:lstStyle/>
          <a:p>
            <a:pPr algn="ctr"/>
            <a:r>
              <a:rPr lang="en-GB" dirty="0">
                <a:solidFill>
                  <a:srgbClr val="005743"/>
                </a:solidFill>
              </a:rPr>
              <a:t>Physical Assaults</a:t>
            </a:r>
          </a:p>
        </p:txBody>
      </p:sp>
      <p:sp>
        <p:nvSpPr>
          <p:cNvPr id="36" name="TextBox 35">
            <a:extLst>
              <a:ext uri="{FF2B5EF4-FFF2-40B4-BE49-F238E27FC236}">
                <a16:creationId xmlns:a16="http://schemas.microsoft.com/office/drawing/2014/main" id="{42BD00D0-7128-4EC6-BA90-04F820F587E5}"/>
              </a:ext>
            </a:extLst>
          </p:cNvPr>
          <p:cNvSpPr txBox="1"/>
          <p:nvPr/>
        </p:nvSpPr>
        <p:spPr>
          <a:xfrm>
            <a:off x="129276" y="3028445"/>
            <a:ext cx="1697983" cy="646331"/>
          </a:xfrm>
          <a:prstGeom prst="rect">
            <a:avLst/>
          </a:prstGeom>
          <a:noFill/>
        </p:spPr>
        <p:txBody>
          <a:bodyPr wrap="square" rtlCol="0">
            <a:spAutoFit/>
          </a:bodyPr>
          <a:lstStyle/>
          <a:p>
            <a:pPr algn="ctr"/>
            <a:r>
              <a:rPr lang="en-GB" dirty="0">
                <a:solidFill>
                  <a:srgbClr val="005743"/>
                </a:solidFill>
              </a:rPr>
              <a:t>Not Including Teammates</a:t>
            </a:r>
          </a:p>
        </p:txBody>
      </p:sp>
      <p:sp>
        <p:nvSpPr>
          <p:cNvPr id="37" name="TextBox 36">
            <a:extLst>
              <a:ext uri="{FF2B5EF4-FFF2-40B4-BE49-F238E27FC236}">
                <a16:creationId xmlns:a16="http://schemas.microsoft.com/office/drawing/2014/main" id="{B7ECB7F0-8847-4F48-8B83-DA45633B6FEE}"/>
              </a:ext>
            </a:extLst>
          </p:cNvPr>
          <p:cNvSpPr txBox="1"/>
          <p:nvPr/>
        </p:nvSpPr>
        <p:spPr>
          <a:xfrm>
            <a:off x="129276" y="3795080"/>
            <a:ext cx="1847448" cy="646331"/>
          </a:xfrm>
          <a:prstGeom prst="rect">
            <a:avLst/>
          </a:prstGeom>
          <a:noFill/>
        </p:spPr>
        <p:txBody>
          <a:bodyPr wrap="square" rtlCol="0">
            <a:spAutoFit/>
          </a:bodyPr>
          <a:lstStyle/>
          <a:p>
            <a:pPr algn="ctr"/>
            <a:r>
              <a:rPr lang="en-GB" dirty="0">
                <a:solidFill>
                  <a:srgbClr val="005743"/>
                </a:solidFill>
              </a:rPr>
              <a:t>Taking Team-mates Belongings</a:t>
            </a:r>
          </a:p>
        </p:txBody>
      </p:sp>
      <p:sp>
        <p:nvSpPr>
          <p:cNvPr id="38" name="TextBox 37">
            <a:extLst>
              <a:ext uri="{FF2B5EF4-FFF2-40B4-BE49-F238E27FC236}">
                <a16:creationId xmlns:a16="http://schemas.microsoft.com/office/drawing/2014/main" id="{39D2C47D-722E-42A2-A9F1-3C5AE9577039}"/>
              </a:ext>
            </a:extLst>
          </p:cNvPr>
          <p:cNvSpPr txBox="1"/>
          <p:nvPr/>
        </p:nvSpPr>
        <p:spPr>
          <a:xfrm>
            <a:off x="3602280" y="1555326"/>
            <a:ext cx="1939440" cy="923330"/>
          </a:xfrm>
          <a:prstGeom prst="rect">
            <a:avLst/>
          </a:prstGeom>
          <a:noFill/>
        </p:spPr>
        <p:txBody>
          <a:bodyPr wrap="square" rtlCol="0">
            <a:spAutoFit/>
          </a:bodyPr>
          <a:lstStyle/>
          <a:p>
            <a:pPr algn="ctr"/>
            <a:r>
              <a:rPr lang="en-GB" dirty="0">
                <a:solidFill>
                  <a:srgbClr val="005743"/>
                </a:solidFill>
              </a:rPr>
              <a:t>Making Harmless Comments About Someone </a:t>
            </a:r>
          </a:p>
        </p:txBody>
      </p:sp>
      <p:sp>
        <p:nvSpPr>
          <p:cNvPr id="39" name="TextBox 38">
            <a:extLst>
              <a:ext uri="{FF2B5EF4-FFF2-40B4-BE49-F238E27FC236}">
                <a16:creationId xmlns:a16="http://schemas.microsoft.com/office/drawing/2014/main" id="{B22A4A2B-3471-4C8E-8818-9BF681FF66CE}"/>
              </a:ext>
            </a:extLst>
          </p:cNvPr>
          <p:cNvSpPr txBox="1"/>
          <p:nvPr/>
        </p:nvSpPr>
        <p:spPr>
          <a:xfrm>
            <a:off x="3510275" y="2595584"/>
            <a:ext cx="2067188" cy="646331"/>
          </a:xfrm>
          <a:prstGeom prst="rect">
            <a:avLst/>
          </a:prstGeom>
          <a:noFill/>
        </p:spPr>
        <p:txBody>
          <a:bodyPr wrap="square" rtlCol="0">
            <a:spAutoFit/>
          </a:bodyPr>
          <a:lstStyle/>
          <a:p>
            <a:pPr algn="ctr"/>
            <a:r>
              <a:rPr lang="en-GB" dirty="0">
                <a:solidFill>
                  <a:srgbClr val="005743"/>
                </a:solidFill>
              </a:rPr>
              <a:t>Making Jokes about Someone's Family</a:t>
            </a:r>
          </a:p>
        </p:txBody>
      </p:sp>
      <p:sp>
        <p:nvSpPr>
          <p:cNvPr id="40" name="TextBox 39">
            <a:extLst>
              <a:ext uri="{FF2B5EF4-FFF2-40B4-BE49-F238E27FC236}">
                <a16:creationId xmlns:a16="http://schemas.microsoft.com/office/drawing/2014/main" id="{0992C640-F11D-4498-B7BF-F4979D1A9D8A}"/>
              </a:ext>
            </a:extLst>
          </p:cNvPr>
          <p:cNvSpPr txBox="1"/>
          <p:nvPr/>
        </p:nvSpPr>
        <p:spPr>
          <a:xfrm>
            <a:off x="3694877" y="3420122"/>
            <a:ext cx="1697983" cy="1200329"/>
          </a:xfrm>
          <a:prstGeom prst="rect">
            <a:avLst/>
          </a:prstGeom>
          <a:noFill/>
        </p:spPr>
        <p:txBody>
          <a:bodyPr wrap="square" rtlCol="0">
            <a:spAutoFit/>
          </a:bodyPr>
          <a:lstStyle/>
          <a:p>
            <a:pPr algn="ctr"/>
            <a:r>
              <a:rPr lang="en-GB" dirty="0">
                <a:solidFill>
                  <a:srgbClr val="005743"/>
                </a:solidFill>
              </a:rPr>
              <a:t>Continuing Jokes When You Have Been Asked To Stop</a:t>
            </a:r>
          </a:p>
        </p:txBody>
      </p:sp>
      <p:sp>
        <p:nvSpPr>
          <p:cNvPr id="41" name="TextBox 40">
            <a:extLst>
              <a:ext uri="{FF2B5EF4-FFF2-40B4-BE49-F238E27FC236}">
                <a16:creationId xmlns:a16="http://schemas.microsoft.com/office/drawing/2014/main" id="{526849F2-1288-4BBD-A92C-65CD69B3074B}"/>
              </a:ext>
            </a:extLst>
          </p:cNvPr>
          <p:cNvSpPr txBox="1"/>
          <p:nvPr/>
        </p:nvSpPr>
        <p:spPr>
          <a:xfrm>
            <a:off x="6999023" y="1541828"/>
            <a:ext cx="1939440" cy="646331"/>
          </a:xfrm>
          <a:prstGeom prst="rect">
            <a:avLst/>
          </a:prstGeom>
          <a:noFill/>
        </p:spPr>
        <p:txBody>
          <a:bodyPr wrap="square" rtlCol="0">
            <a:spAutoFit/>
          </a:bodyPr>
          <a:lstStyle/>
          <a:p>
            <a:pPr algn="ctr"/>
            <a:r>
              <a:rPr lang="en-GB" dirty="0">
                <a:solidFill>
                  <a:srgbClr val="005743"/>
                </a:solidFill>
              </a:rPr>
              <a:t>Making Assumptions</a:t>
            </a:r>
          </a:p>
        </p:txBody>
      </p:sp>
      <p:sp>
        <p:nvSpPr>
          <p:cNvPr id="42" name="TextBox 41">
            <a:extLst>
              <a:ext uri="{FF2B5EF4-FFF2-40B4-BE49-F238E27FC236}">
                <a16:creationId xmlns:a16="http://schemas.microsoft.com/office/drawing/2014/main" id="{4C309E2D-A246-466E-8D9C-C66A46B677CD}"/>
              </a:ext>
            </a:extLst>
          </p:cNvPr>
          <p:cNvSpPr txBox="1"/>
          <p:nvPr/>
        </p:nvSpPr>
        <p:spPr>
          <a:xfrm>
            <a:off x="7066429" y="2395511"/>
            <a:ext cx="1939440" cy="1200329"/>
          </a:xfrm>
          <a:prstGeom prst="rect">
            <a:avLst/>
          </a:prstGeom>
          <a:noFill/>
        </p:spPr>
        <p:txBody>
          <a:bodyPr wrap="square" rtlCol="0">
            <a:spAutoFit/>
          </a:bodyPr>
          <a:lstStyle/>
          <a:p>
            <a:pPr algn="ctr"/>
            <a:r>
              <a:rPr lang="en-GB" dirty="0">
                <a:solidFill>
                  <a:srgbClr val="005743"/>
                </a:solidFill>
              </a:rPr>
              <a:t>Thinking You Know About A Person Because Of Appearance</a:t>
            </a:r>
          </a:p>
        </p:txBody>
      </p:sp>
    </p:spTree>
    <p:extLst>
      <p:ext uri="{BB962C8B-B14F-4D97-AF65-F5344CB8AC3E}">
        <p14:creationId xmlns:p14="http://schemas.microsoft.com/office/powerpoint/2010/main" val="22517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rla" pitchFamily="2" charset="0"/>
              </a:rPr>
              <a:t>What can you do?</a:t>
            </a:r>
          </a:p>
        </p:txBody>
      </p:sp>
      <p:pic>
        <p:nvPicPr>
          <p:cNvPr id="5" name="Picture 4" descr="Icon&#10;&#10;Description automatically generated">
            <a:extLst>
              <a:ext uri="{FF2B5EF4-FFF2-40B4-BE49-F238E27FC236}">
                <a16:creationId xmlns:a16="http://schemas.microsoft.com/office/drawing/2014/main" id="{25A5ABE1-4096-493D-8FBE-97E769974F25}"/>
              </a:ext>
            </a:extLst>
          </p:cNvPr>
          <p:cNvPicPr>
            <a:picLocks noChangeAspect="1"/>
          </p:cNvPicPr>
          <p:nvPr/>
        </p:nvPicPr>
        <p:blipFill>
          <a:blip r:embed="rId3"/>
          <a:stretch>
            <a:fillRect/>
          </a:stretch>
        </p:blipFill>
        <p:spPr>
          <a:xfrm>
            <a:off x="850829" y="460323"/>
            <a:ext cx="1738074" cy="1738074"/>
          </a:xfrm>
          <a:prstGeom prst="rect">
            <a:avLst/>
          </a:prstGeom>
        </p:spPr>
      </p:pic>
      <p:pic>
        <p:nvPicPr>
          <p:cNvPr id="9" name="Picture 8" descr="Icon&#10;&#10;Description automatically generated">
            <a:extLst>
              <a:ext uri="{FF2B5EF4-FFF2-40B4-BE49-F238E27FC236}">
                <a16:creationId xmlns:a16="http://schemas.microsoft.com/office/drawing/2014/main" id="{6A6E5EB9-B1EB-4417-B3EB-79C2BF8249AC}"/>
              </a:ext>
            </a:extLst>
          </p:cNvPr>
          <p:cNvPicPr>
            <a:picLocks noChangeAspect="1"/>
          </p:cNvPicPr>
          <p:nvPr/>
        </p:nvPicPr>
        <p:blipFill>
          <a:blip r:embed="rId4"/>
          <a:stretch>
            <a:fillRect/>
          </a:stretch>
        </p:blipFill>
        <p:spPr>
          <a:xfrm>
            <a:off x="3808867" y="490119"/>
            <a:ext cx="1549774" cy="1549774"/>
          </a:xfrm>
          <a:prstGeom prst="rect">
            <a:avLst/>
          </a:prstGeom>
        </p:spPr>
      </p:pic>
      <p:pic>
        <p:nvPicPr>
          <p:cNvPr id="12" name="Picture 11" descr="Icon&#10;&#10;Description automatically generated">
            <a:extLst>
              <a:ext uri="{FF2B5EF4-FFF2-40B4-BE49-F238E27FC236}">
                <a16:creationId xmlns:a16="http://schemas.microsoft.com/office/drawing/2014/main" id="{611CB99A-16AB-4358-9673-99C5F173E50F}"/>
              </a:ext>
            </a:extLst>
          </p:cNvPr>
          <p:cNvPicPr>
            <a:picLocks noChangeAspect="1"/>
          </p:cNvPicPr>
          <p:nvPr/>
        </p:nvPicPr>
        <p:blipFill>
          <a:blip r:embed="rId5"/>
          <a:stretch>
            <a:fillRect/>
          </a:stretch>
        </p:blipFill>
        <p:spPr>
          <a:xfrm>
            <a:off x="6553269" y="680758"/>
            <a:ext cx="1304283" cy="1311088"/>
          </a:xfrm>
          <a:prstGeom prst="rect">
            <a:avLst/>
          </a:prstGeom>
        </p:spPr>
      </p:pic>
      <p:sp>
        <p:nvSpPr>
          <p:cNvPr id="15" name="TextBox 14">
            <a:extLst>
              <a:ext uri="{FF2B5EF4-FFF2-40B4-BE49-F238E27FC236}">
                <a16:creationId xmlns:a16="http://schemas.microsoft.com/office/drawing/2014/main" id="{82DED84F-79E7-4BBF-B28C-601897997527}"/>
              </a:ext>
            </a:extLst>
          </p:cNvPr>
          <p:cNvSpPr txBox="1"/>
          <p:nvPr/>
        </p:nvSpPr>
        <p:spPr>
          <a:xfrm>
            <a:off x="982703" y="1947289"/>
            <a:ext cx="1485900" cy="646331"/>
          </a:xfrm>
          <a:prstGeom prst="rect">
            <a:avLst/>
          </a:prstGeom>
          <a:noFill/>
        </p:spPr>
        <p:txBody>
          <a:bodyPr wrap="square" rtlCol="0">
            <a:spAutoFit/>
          </a:bodyPr>
          <a:lstStyle/>
          <a:p>
            <a:pPr algn="ctr"/>
            <a:r>
              <a:rPr lang="en-GB" b="1" dirty="0">
                <a:solidFill>
                  <a:srgbClr val="005743"/>
                </a:solidFill>
              </a:rPr>
              <a:t>Talk &amp; Ask Questions</a:t>
            </a:r>
          </a:p>
        </p:txBody>
      </p:sp>
      <p:sp>
        <p:nvSpPr>
          <p:cNvPr id="16" name="TextBox 15">
            <a:extLst>
              <a:ext uri="{FF2B5EF4-FFF2-40B4-BE49-F238E27FC236}">
                <a16:creationId xmlns:a16="http://schemas.microsoft.com/office/drawing/2014/main" id="{9E5643A2-974C-4038-A5EF-AD1F1D8708FD}"/>
              </a:ext>
            </a:extLst>
          </p:cNvPr>
          <p:cNvSpPr txBox="1"/>
          <p:nvPr/>
        </p:nvSpPr>
        <p:spPr>
          <a:xfrm>
            <a:off x="3649215" y="1935939"/>
            <a:ext cx="1806967" cy="646331"/>
          </a:xfrm>
          <a:prstGeom prst="rect">
            <a:avLst/>
          </a:prstGeom>
          <a:noFill/>
        </p:spPr>
        <p:txBody>
          <a:bodyPr wrap="square" rtlCol="0">
            <a:spAutoFit/>
          </a:bodyPr>
          <a:lstStyle/>
          <a:p>
            <a:pPr algn="ctr"/>
            <a:r>
              <a:rPr lang="en-GB" b="1" dirty="0">
                <a:solidFill>
                  <a:srgbClr val="005743"/>
                </a:solidFill>
              </a:rPr>
              <a:t>Be Together / </a:t>
            </a:r>
          </a:p>
          <a:p>
            <a:pPr algn="ctr"/>
            <a:r>
              <a:rPr lang="en-GB" b="1" dirty="0">
                <a:solidFill>
                  <a:srgbClr val="005743"/>
                </a:solidFill>
              </a:rPr>
              <a:t>Do Not Exclude</a:t>
            </a:r>
          </a:p>
        </p:txBody>
      </p:sp>
      <p:sp>
        <p:nvSpPr>
          <p:cNvPr id="17" name="TextBox 16">
            <a:extLst>
              <a:ext uri="{FF2B5EF4-FFF2-40B4-BE49-F238E27FC236}">
                <a16:creationId xmlns:a16="http://schemas.microsoft.com/office/drawing/2014/main" id="{5380021D-513D-4299-8562-431434C4A513}"/>
              </a:ext>
            </a:extLst>
          </p:cNvPr>
          <p:cNvSpPr txBox="1"/>
          <p:nvPr/>
        </p:nvSpPr>
        <p:spPr>
          <a:xfrm>
            <a:off x="6462460" y="1947290"/>
            <a:ext cx="1485900" cy="646331"/>
          </a:xfrm>
          <a:prstGeom prst="rect">
            <a:avLst/>
          </a:prstGeom>
          <a:noFill/>
        </p:spPr>
        <p:txBody>
          <a:bodyPr wrap="square" rtlCol="0">
            <a:spAutoFit/>
          </a:bodyPr>
          <a:lstStyle/>
          <a:p>
            <a:pPr algn="ctr"/>
            <a:r>
              <a:rPr lang="en-GB" b="1" dirty="0">
                <a:solidFill>
                  <a:srgbClr val="005743"/>
                </a:solidFill>
              </a:rPr>
              <a:t>Be A Good Person</a:t>
            </a:r>
          </a:p>
        </p:txBody>
      </p:sp>
      <p:grpSp>
        <p:nvGrpSpPr>
          <p:cNvPr id="8" name="Group 7">
            <a:extLst>
              <a:ext uri="{FF2B5EF4-FFF2-40B4-BE49-F238E27FC236}">
                <a16:creationId xmlns:a16="http://schemas.microsoft.com/office/drawing/2014/main" id="{31324B84-CA47-4F5E-A7FE-94EEBEC28A0A}"/>
              </a:ext>
            </a:extLst>
          </p:cNvPr>
          <p:cNvGrpSpPr/>
          <p:nvPr/>
        </p:nvGrpSpPr>
        <p:grpSpPr>
          <a:xfrm>
            <a:off x="487532" y="2033758"/>
            <a:ext cx="2613139" cy="2613139"/>
            <a:chOff x="1852392" y="1797038"/>
            <a:chExt cx="2613139" cy="2613139"/>
          </a:xfrm>
        </p:grpSpPr>
        <p:pic>
          <p:nvPicPr>
            <p:cNvPr id="4" name="Picture 3" descr="Icon&#10;&#10;Description automatically generated">
              <a:extLst>
                <a:ext uri="{FF2B5EF4-FFF2-40B4-BE49-F238E27FC236}">
                  <a16:creationId xmlns:a16="http://schemas.microsoft.com/office/drawing/2014/main" id="{EFFA971F-751F-41FE-ADE0-C36A8FDF453E}"/>
                </a:ext>
              </a:extLst>
            </p:cNvPr>
            <p:cNvPicPr>
              <a:picLocks noChangeAspect="1"/>
            </p:cNvPicPr>
            <p:nvPr/>
          </p:nvPicPr>
          <p:blipFill>
            <a:blip r:embed="rId6"/>
            <a:stretch>
              <a:fillRect/>
            </a:stretch>
          </p:blipFill>
          <p:spPr>
            <a:xfrm>
              <a:off x="1852392" y="1797038"/>
              <a:ext cx="2613139" cy="2613139"/>
            </a:xfrm>
            <a:prstGeom prst="rect">
              <a:avLst/>
            </a:prstGeom>
          </p:spPr>
        </p:pic>
        <p:sp>
          <p:nvSpPr>
            <p:cNvPr id="11" name="TextBox 10">
              <a:extLst>
                <a:ext uri="{FF2B5EF4-FFF2-40B4-BE49-F238E27FC236}">
                  <a16:creationId xmlns:a16="http://schemas.microsoft.com/office/drawing/2014/main" id="{61969479-3C47-48D9-8F7C-297CE787F73B}"/>
                </a:ext>
              </a:extLst>
            </p:cNvPr>
            <p:cNvSpPr txBox="1"/>
            <p:nvPr/>
          </p:nvSpPr>
          <p:spPr>
            <a:xfrm>
              <a:off x="2263598" y="3468543"/>
              <a:ext cx="1671307" cy="369332"/>
            </a:xfrm>
            <a:prstGeom prst="rect">
              <a:avLst/>
            </a:prstGeom>
            <a:noFill/>
          </p:spPr>
          <p:txBody>
            <a:bodyPr wrap="square" rtlCol="0">
              <a:spAutoFit/>
            </a:bodyPr>
            <a:lstStyle/>
            <a:p>
              <a:pPr algn="ctr"/>
              <a:r>
                <a:rPr lang="en-GB" b="1" dirty="0">
                  <a:solidFill>
                    <a:srgbClr val="005743"/>
                  </a:solidFill>
                </a:rPr>
                <a:t>Report</a:t>
              </a:r>
            </a:p>
          </p:txBody>
        </p:sp>
      </p:grpSp>
      <p:grpSp>
        <p:nvGrpSpPr>
          <p:cNvPr id="10" name="Group 9">
            <a:extLst>
              <a:ext uri="{FF2B5EF4-FFF2-40B4-BE49-F238E27FC236}">
                <a16:creationId xmlns:a16="http://schemas.microsoft.com/office/drawing/2014/main" id="{539F5C21-AB3B-4F6A-8318-1E3B19CAC6C1}"/>
              </a:ext>
            </a:extLst>
          </p:cNvPr>
          <p:cNvGrpSpPr/>
          <p:nvPr/>
        </p:nvGrpSpPr>
        <p:grpSpPr>
          <a:xfrm>
            <a:off x="3736346" y="2571750"/>
            <a:ext cx="1671307" cy="1738741"/>
            <a:chOff x="5275119" y="2363331"/>
            <a:chExt cx="1671307" cy="1738741"/>
          </a:xfrm>
        </p:grpSpPr>
        <p:pic>
          <p:nvPicPr>
            <p:cNvPr id="7" name="Picture 6" descr="Icon&#10;&#10;Description automatically generated">
              <a:extLst>
                <a:ext uri="{FF2B5EF4-FFF2-40B4-BE49-F238E27FC236}">
                  <a16:creationId xmlns:a16="http://schemas.microsoft.com/office/drawing/2014/main" id="{B8BFF5CC-C589-4816-AE9F-9FDE7FD01F04}"/>
                </a:ext>
              </a:extLst>
            </p:cNvPr>
            <p:cNvPicPr>
              <a:picLocks noChangeAspect="1"/>
            </p:cNvPicPr>
            <p:nvPr/>
          </p:nvPicPr>
          <p:blipFill>
            <a:blip r:embed="rId7"/>
            <a:stretch>
              <a:fillRect/>
            </a:stretch>
          </p:blipFill>
          <p:spPr>
            <a:xfrm>
              <a:off x="5472456" y="2363331"/>
              <a:ext cx="1164338" cy="1105212"/>
            </a:xfrm>
            <a:prstGeom prst="rect">
              <a:avLst/>
            </a:prstGeom>
          </p:spPr>
        </p:pic>
        <p:sp>
          <p:nvSpPr>
            <p:cNvPr id="14" name="TextBox 13">
              <a:extLst>
                <a:ext uri="{FF2B5EF4-FFF2-40B4-BE49-F238E27FC236}">
                  <a16:creationId xmlns:a16="http://schemas.microsoft.com/office/drawing/2014/main" id="{4D61ED98-037D-4FE5-9373-595F8A9BD733}"/>
                </a:ext>
              </a:extLst>
            </p:cNvPr>
            <p:cNvSpPr txBox="1"/>
            <p:nvPr/>
          </p:nvSpPr>
          <p:spPr>
            <a:xfrm>
              <a:off x="5275119" y="3455741"/>
              <a:ext cx="1671307" cy="646331"/>
            </a:xfrm>
            <a:prstGeom prst="rect">
              <a:avLst/>
            </a:prstGeom>
            <a:noFill/>
          </p:spPr>
          <p:txBody>
            <a:bodyPr wrap="square" rtlCol="0">
              <a:spAutoFit/>
            </a:bodyPr>
            <a:lstStyle/>
            <a:p>
              <a:pPr algn="ctr"/>
              <a:r>
                <a:rPr lang="en-GB" b="1" dirty="0">
                  <a:solidFill>
                    <a:srgbClr val="005743"/>
                  </a:solidFill>
                </a:rPr>
                <a:t>Be A Role Model</a:t>
              </a:r>
            </a:p>
          </p:txBody>
        </p:sp>
      </p:grpSp>
      <p:grpSp>
        <p:nvGrpSpPr>
          <p:cNvPr id="20" name="Group 19">
            <a:extLst>
              <a:ext uri="{FF2B5EF4-FFF2-40B4-BE49-F238E27FC236}">
                <a16:creationId xmlns:a16="http://schemas.microsoft.com/office/drawing/2014/main" id="{A47FE07E-6CCB-4CF7-854B-004BDC9717FA}"/>
              </a:ext>
            </a:extLst>
          </p:cNvPr>
          <p:cNvGrpSpPr/>
          <p:nvPr/>
        </p:nvGrpSpPr>
        <p:grpSpPr>
          <a:xfrm>
            <a:off x="6289194" y="2582270"/>
            <a:ext cx="1837796" cy="1422957"/>
            <a:chOff x="6289194" y="2582270"/>
            <a:chExt cx="1837796" cy="1422957"/>
          </a:xfrm>
        </p:grpSpPr>
        <p:pic>
          <p:nvPicPr>
            <p:cNvPr id="18" name="Picture 17" descr="Icon&#10;&#10;Description automatically generated">
              <a:extLst>
                <a:ext uri="{FF2B5EF4-FFF2-40B4-BE49-F238E27FC236}">
                  <a16:creationId xmlns:a16="http://schemas.microsoft.com/office/drawing/2014/main" id="{3846BECE-804F-40B7-869B-682EABBF68AC}"/>
                </a:ext>
              </a:extLst>
            </p:cNvPr>
            <p:cNvPicPr>
              <a:picLocks noChangeAspect="1"/>
            </p:cNvPicPr>
            <p:nvPr/>
          </p:nvPicPr>
          <p:blipFill>
            <a:blip r:embed="rId8"/>
            <a:stretch>
              <a:fillRect/>
            </a:stretch>
          </p:blipFill>
          <p:spPr>
            <a:xfrm>
              <a:off x="6289194" y="2582270"/>
              <a:ext cx="1837796" cy="1105213"/>
            </a:xfrm>
            <a:prstGeom prst="rect">
              <a:avLst/>
            </a:prstGeom>
          </p:spPr>
        </p:pic>
        <p:sp>
          <p:nvSpPr>
            <p:cNvPr id="19" name="TextBox 18">
              <a:extLst>
                <a:ext uri="{FF2B5EF4-FFF2-40B4-BE49-F238E27FC236}">
                  <a16:creationId xmlns:a16="http://schemas.microsoft.com/office/drawing/2014/main" id="{BC39CBEE-E3CE-432E-9767-BC02665FC859}"/>
                </a:ext>
              </a:extLst>
            </p:cNvPr>
            <p:cNvSpPr txBox="1"/>
            <p:nvPr/>
          </p:nvSpPr>
          <p:spPr>
            <a:xfrm>
              <a:off x="6369756" y="3635895"/>
              <a:ext cx="1671307" cy="369332"/>
            </a:xfrm>
            <a:prstGeom prst="rect">
              <a:avLst/>
            </a:prstGeom>
            <a:noFill/>
          </p:spPr>
          <p:txBody>
            <a:bodyPr wrap="square" rtlCol="0">
              <a:spAutoFit/>
            </a:bodyPr>
            <a:lstStyle/>
            <a:p>
              <a:pPr algn="ctr"/>
              <a:r>
                <a:rPr lang="en-GB" b="1" dirty="0">
                  <a:solidFill>
                    <a:srgbClr val="005743"/>
                  </a:solidFill>
                </a:rPr>
                <a:t>Support</a:t>
              </a:r>
            </a:p>
          </p:txBody>
        </p:sp>
      </p:grpSp>
    </p:spTree>
    <p:extLst>
      <p:ext uri="{BB962C8B-B14F-4D97-AF65-F5344CB8AC3E}">
        <p14:creationId xmlns:p14="http://schemas.microsoft.com/office/powerpoint/2010/main" val="5145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rla" pitchFamily="2" charset="0"/>
              </a:rPr>
              <a:t>How to Report</a:t>
            </a:r>
          </a:p>
        </p:txBody>
      </p:sp>
      <p:pic>
        <p:nvPicPr>
          <p:cNvPr id="21" name="Picture 20" descr="Icon&#10;&#10;Description automatically generated">
            <a:extLst>
              <a:ext uri="{FF2B5EF4-FFF2-40B4-BE49-F238E27FC236}">
                <a16:creationId xmlns:a16="http://schemas.microsoft.com/office/drawing/2014/main" id="{F490B6A0-3E63-45AE-977B-CCCA7FCF3BCC}"/>
              </a:ext>
            </a:extLst>
          </p:cNvPr>
          <p:cNvPicPr>
            <a:picLocks noChangeAspect="1"/>
          </p:cNvPicPr>
          <p:nvPr/>
        </p:nvPicPr>
        <p:blipFill>
          <a:blip r:embed="rId3"/>
          <a:stretch>
            <a:fillRect/>
          </a:stretch>
        </p:blipFill>
        <p:spPr>
          <a:xfrm>
            <a:off x="6864724" y="1432021"/>
            <a:ext cx="1969158" cy="1868498"/>
          </a:xfrm>
          <a:prstGeom prst="rect">
            <a:avLst/>
          </a:prstGeom>
        </p:spPr>
      </p:pic>
      <p:pic>
        <p:nvPicPr>
          <p:cNvPr id="25" name="Picture 24" descr="Icon&#10;&#10;Description automatically generated">
            <a:extLst>
              <a:ext uri="{FF2B5EF4-FFF2-40B4-BE49-F238E27FC236}">
                <a16:creationId xmlns:a16="http://schemas.microsoft.com/office/drawing/2014/main" id="{B9CC9985-B462-429D-9148-4DF1064F0684}"/>
              </a:ext>
            </a:extLst>
          </p:cNvPr>
          <p:cNvPicPr>
            <a:picLocks noChangeAspect="1"/>
          </p:cNvPicPr>
          <p:nvPr/>
        </p:nvPicPr>
        <p:blipFill>
          <a:blip r:embed="rId4"/>
          <a:stretch>
            <a:fillRect/>
          </a:stretch>
        </p:blipFill>
        <p:spPr>
          <a:xfrm>
            <a:off x="523518" y="1233883"/>
            <a:ext cx="1969158" cy="1868498"/>
          </a:xfrm>
          <a:prstGeom prst="rect">
            <a:avLst/>
          </a:prstGeom>
        </p:spPr>
      </p:pic>
      <p:pic>
        <p:nvPicPr>
          <p:cNvPr id="27" name="Picture 26" descr="Icon&#10;&#10;Description automatically generated">
            <a:extLst>
              <a:ext uri="{FF2B5EF4-FFF2-40B4-BE49-F238E27FC236}">
                <a16:creationId xmlns:a16="http://schemas.microsoft.com/office/drawing/2014/main" id="{05BDF5DA-CE27-4993-9BB6-2481AAA95493}"/>
              </a:ext>
            </a:extLst>
          </p:cNvPr>
          <p:cNvPicPr>
            <a:picLocks noChangeAspect="1"/>
          </p:cNvPicPr>
          <p:nvPr/>
        </p:nvPicPr>
        <p:blipFill>
          <a:blip r:embed="rId5"/>
          <a:stretch>
            <a:fillRect/>
          </a:stretch>
        </p:blipFill>
        <p:spPr>
          <a:xfrm>
            <a:off x="3766797" y="1462483"/>
            <a:ext cx="2164421" cy="1628104"/>
          </a:xfrm>
          <a:prstGeom prst="rect">
            <a:avLst/>
          </a:prstGeom>
        </p:spPr>
      </p:pic>
      <p:sp>
        <p:nvSpPr>
          <p:cNvPr id="28" name="TextBox 27">
            <a:extLst>
              <a:ext uri="{FF2B5EF4-FFF2-40B4-BE49-F238E27FC236}">
                <a16:creationId xmlns:a16="http://schemas.microsoft.com/office/drawing/2014/main" id="{80397783-9B04-43FE-88A7-6B5091151A60}"/>
              </a:ext>
            </a:extLst>
          </p:cNvPr>
          <p:cNvSpPr txBox="1"/>
          <p:nvPr/>
        </p:nvSpPr>
        <p:spPr>
          <a:xfrm>
            <a:off x="523518" y="3102381"/>
            <a:ext cx="1909914" cy="1200329"/>
          </a:xfrm>
          <a:prstGeom prst="rect">
            <a:avLst/>
          </a:prstGeom>
          <a:noFill/>
        </p:spPr>
        <p:txBody>
          <a:bodyPr wrap="square" rtlCol="0">
            <a:spAutoFit/>
          </a:bodyPr>
          <a:lstStyle/>
          <a:p>
            <a:pPr algn="ctr"/>
            <a:r>
              <a:rPr lang="en-GB" sz="2400" b="1" dirty="0">
                <a:solidFill>
                  <a:srgbClr val="005743"/>
                </a:solidFill>
              </a:rPr>
              <a:t>Club Safeguarding Officer</a:t>
            </a:r>
            <a:endParaRPr lang="en-GB" b="1" dirty="0">
              <a:solidFill>
                <a:srgbClr val="005743"/>
              </a:solidFill>
            </a:endParaRPr>
          </a:p>
        </p:txBody>
      </p:sp>
      <p:sp>
        <p:nvSpPr>
          <p:cNvPr id="29" name="TextBox 28">
            <a:extLst>
              <a:ext uri="{FF2B5EF4-FFF2-40B4-BE49-F238E27FC236}">
                <a16:creationId xmlns:a16="http://schemas.microsoft.com/office/drawing/2014/main" id="{6C36F019-F711-4288-94EC-763601181669}"/>
              </a:ext>
            </a:extLst>
          </p:cNvPr>
          <p:cNvSpPr txBox="1"/>
          <p:nvPr/>
        </p:nvSpPr>
        <p:spPr>
          <a:xfrm>
            <a:off x="4000015" y="3381813"/>
            <a:ext cx="1697983" cy="461665"/>
          </a:xfrm>
          <a:prstGeom prst="rect">
            <a:avLst/>
          </a:prstGeom>
          <a:noFill/>
        </p:spPr>
        <p:txBody>
          <a:bodyPr wrap="square" rtlCol="0">
            <a:spAutoFit/>
          </a:bodyPr>
          <a:lstStyle/>
          <a:p>
            <a:pPr algn="ctr"/>
            <a:r>
              <a:rPr lang="en-GB" sz="2400" b="1" dirty="0">
                <a:solidFill>
                  <a:srgbClr val="005743"/>
                </a:solidFill>
              </a:rPr>
              <a:t>Coach </a:t>
            </a:r>
            <a:endParaRPr lang="en-GB" b="1" dirty="0">
              <a:solidFill>
                <a:srgbClr val="005743"/>
              </a:solidFill>
            </a:endParaRPr>
          </a:p>
        </p:txBody>
      </p:sp>
      <p:sp>
        <p:nvSpPr>
          <p:cNvPr id="30" name="TextBox 29">
            <a:extLst>
              <a:ext uri="{FF2B5EF4-FFF2-40B4-BE49-F238E27FC236}">
                <a16:creationId xmlns:a16="http://schemas.microsoft.com/office/drawing/2014/main" id="{AA7F3E50-8FBF-4C45-AE68-D116B52CC674}"/>
              </a:ext>
            </a:extLst>
          </p:cNvPr>
          <p:cNvSpPr txBox="1"/>
          <p:nvPr/>
        </p:nvSpPr>
        <p:spPr>
          <a:xfrm>
            <a:off x="6710570" y="3381813"/>
            <a:ext cx="1697983" cy="830997"/>
          </a:xfrm>
          <a:prstGeom prst="rect">
            <a:avLst/>
          </a:prstGeom>
          <a:noFill/>
        </p:spPr>
        <p:txBody>
          <a:bodyPr wrap="square" rtlCol="0">
            <a:spAutoFit/>
          </a:bodyPr>
          <a:lstStyle/>
          <a:p>
            <a:pPr algn="ctr"/>
            <a:r>
              <a:rPr lang="en-GB" sz="2400" b="1" dirty="0">
                <a:solidFill>
                  <a:srgbClr val="005743"/>
                </a:solidFill>
              </a:rPr>
              <a:t>Match Official </a:t>
            </a:r>
            <a:endParaRPr lang="en-GB" b="1" dirty="0">
              <a:solidFill>
                <a:srgbClr val="005743"/>
              </a:solidFill>
            </a:endParaRPr>
          </a:p>
        </p:txBody>
      </p:sp>
    </p:spTree>
    <p:extLst>
      <p:ext uri="{BB962C8B-B14F-4D97-AF65-F5344CB8AC3E}">
        <p14:creationId xmlns:p14="http://schemas.microsoft.com/office/powerpoint/2010/main" val="54674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7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B322A38967445BDBF93FBF5A36E6C" ma:contentTypeVersion="16" ma:contentTypeDescription="Create a new document." ma:contentTypeScope="" ma:versionID="31f0d19c4b98d9e586e78540d23b9f74">
  <xsd:schema xmlns:xsd="http://www.w3.org/2001/XMLSchema" xmlns:xs="http://www.w3.org/2001/XMLSchema" xmlns:p="http://schemas.microsoft.com/office/2006/metadata/properties" xmlns:ns2="263c2fc7-2453-402b-a801-e14d9568aba9" xmlns:ns3="e2eb6e67-0db4-4da0-b73e-12c7af6760f7" targetNamespace="http://schemas.microsoft.com/office/2006/metadata/properties" ma:root="true" ma:fieldsID="6128cc2f167eb075761d2c97306a9823" ns2:_="" ns3:_="">
    <xsd:import namespace="263c2fc7-2453-402b-a801-e14d9568aba9"/>
    <xsd:import namespace="e2eb6e67-0db4-4da0-b73e-12c7af6760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c2fc7-2453-402b-a801-e14d9568a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d5eb96-e97b-4ef6-9677-b94ba12ebb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eb6e67-0db4-4da0-b73e-12c7af6760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ca88d88-05e8-477d-9b04-2c23ee1b6bbe}" ma:internalName="TaxCatchAll" ma:showField="CatchAllData" ma:web="e2eb6e67-0db4-4da0-b73e-12c7af6760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5051C-C6E8-4327-AF9C-7FE9164097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c2fc7-2453-402b-a801-e14d9568aba9"/>
    <ds:schemaRef ds:uri="e2eb6e67-0db4-4da0-b73e-12c7af6760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9FF3C5-DA69-4AD0-9579-E231F1B28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621</Words>
  <Application>Microsoft Office PowerPoint</Application>
  <PresentationFormat>On-screen Show (16:9)</PresentationFormat>
  <Paragraphs>103</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Karla</vt:lpstr>
      <vt:lpstr>Lato</vt:lpstr>
      <vt:lpstr>Office Theme</vt:lpstr>
      <vt:lpstr>Custom Design</vt:lpstr>
      <vt:lpstr>Exclusion </vt:lpstr>
      <vt:lpstr>Exclusion </vt:lpstr>
      <vt:lpstr>What Can Exclusion Look Like? </vt:lpstr>
      <vt:lpstr>What can you do?</vt:lpstr>
      <vt:lpstr>How to Report</vt:lpstr>
      <vt:lpstr>PowerPoint Presentation</vt:lpstr>
    </vt:vector>
  </TitlesOfParts>
  <Company>ICG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Stephen Taylor</dc:creator>
  <cp:lastModifiedBy>Simon Williams</cp:lastModifiedBy>
  <cp:revision>30</cp:revision>
  <dcterms:created xsi:type="dcterms:W3CDTF">2019-09-16T12:00:01Z</dcterms:created>
  <dcterms:modified xsi:type="dcterms:W3CDTF">2023-07-13T08:25:42Z</dcterms:modified>
</cp:coreProperties>
</file>