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 id="2147483660" r:id="rId4"/>
  </p:sldMasterIdLst>
  <p:notesMasterIdLst>
    <p:notesMasterId r:id="rId13"/>
  </p:notesMasterIdLst>
  <p:handoutMasterIdLst>
    <p:handoutMasterId r:id="rId14"/>
  </p:handoutMasterIdLst>
  <p:sldIdLst>
    <p:sldId id="256" r:id="rId5"/>
    <p:sldId id="265" r:id="rId6"/>
    <p:sldId id="286" r:id="rId7"/>
    <p:sldId id="287" r:id="rId8"/>
    <p:sldId id="291" r:id="rId9"/>
    <p:sldId id="290" r:id="rId10"/>
    <p:sldId id="289" r:id="rId11"/>
    <p:sldId id="264"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p:restoredTop sz="65863" autoAdjust="0"/>
  </p:normalViewPr>
  <p:slideViewPr>
    <p:cSldViewPr snapToGrid="0" snapToObjects="1">
      <p:cViewPr varScale="1">
        <p:scale>
          <a:sx n="62" d="100"/>
          <a:sy n="62" d="100"/>
        </p:scale>
        <p:origin x="1746" y="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7EF16E-0B6A-5048-9302-B263165DAA68}" type="datetimeFigureOut">
              <a:rPr lang="en-US" smtClean="0"/>
              <a:t>7/13/2023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5AA299-C674-9B4B-A026-7D1BC9BE341A}" type="slidenum">
              <a:rPr lang="en-US" smtClean="0"/>
              <a:t>‹#›</a:t>
            </a:fld>
            <a:endParaRPr lang="en-US"/>
          </a:p>
        </p:txBody>
      </p:sp>
    </p:spTree>
    <p:extLst>
      <p:ext uri="{BB962C8B-B14F-4D97-AF65-F5344CB8AC3E}">
        <p14:creationId xmlns:p14="http://schemas.microsoft.com/office/powerpoint/2010/main" val="33489590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744E1A-45F1-0A4C-BDB8-A6F68C451A9B}" type="datetimeFigureOut">
              <a:rPr lang="en-US" smtClean="0"/>
              <a:t>7/13/2023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6802B2-CA94-8E48-BC02-2A74CD51AF78}" type="slidenum">
              <a:rPr lang="en-US" smtClean="0"/>
              <a:t>‹#›</a:t>
            </a:fld>
            <a:endParaRPr lang="en-US"/>
          </a:p>
        </p:txBody>
      </p:sp>
    </p:spTree>
    <p:extLst>
      <p:ext uri="{BB962C8B-B14F-4D97-AF65-F5344CB8AC3E}">
        <p14:creationId xmlns:p14="http://schemas.microsoft.com/office/powerpoint/2010/main" val="6835568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Today we are going to talk about Equality, Diversity and Inclusion, which our Club takes very seriously.</a:t>
            </a:r>
            <a:endParaRPr lang="en-GB" b="1" dirty="0"/>
          </a:p>
          <a:p>
            <a:endParaRPr lang="en-GB" b="1" dirty="0"/>
          </a:p>
          <a:p>
            <a:endParaRPr lang="en-GB" b="1" dirty="0"/>
          </a:p>
          <a:p>
            <a:r>
              <a:rPr lang="en-GB" b="1" dirty="0"/>
              <a:t>CLICK TO START PRESENTATION </a:t>
            </a:r>
          </a:p>
          <a:p>
            <a:endParaRPr lang="en-GB" dirty="0"/>
          </a:p>
        </p:txBody>
      </p:sp>
      <p:sp>
        <p:nvSpPr>
          <p:cNvPr id="4" name="Slide Number Placeholder 3"/>
          <p:cNvSpPr>
            <a:spLocks noGrp="1"/>
          </p:cNvSpPr>
          <p:nvPr>
            <p:ph type="sldNum" sz="quarter" idx="5"/>
          </p:nvPr>
        </p:nvSpPr>
        <p:spPr/>
        <p:txBody>
          <a:bodyPr/>
          <a:lstStyle/>
          <a:p>
            <a:fld id="{ED6802B2-CA94-8E48-BC02-2A74CD51AF78}" type="slidenum">
              <a:rPr lang="en-US" smtClean="0"/>
              <a:t>1</a:t>
            </a:fld>
            <a:endParaRPr lang="en-US"/>
          </a:p>
        </p:txBody>
      </p:sp>
    </p:spTree>
    <p:extLst>
      <p:ext uri="{BB962C8B-B14F-4D97-AF65-F5344CB8AC3E}">
        <p14:creationId xmlns:p14="http://schemas.microsoft.com/office/powerpoint/2010/main" val="423882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CLICK PLAY TO START VIDEO </a:t>
            </a:r>
          </a:p>
          <a:p>
            <a:endParaRPr lang="en-GB" b="1" dirty="0"/>
          </a:p>
          <a:p>
            <a:endParaRPr lang="en-GB" b="1" dirty="0"/>
          </a:p>
          <a:p>
            <a:r>
              <a:rPr lang="en-GB" b="1" dirty="0"/>
              <a:t>CLICK TO NEXT SLIDE</a:t>
            </a:r>
          </a:p>
        </p:txBody>
      </p:sp>
      <p:sp>
        <p:nvSpPr>
          <p:cNvPr id="4" name="Slide Number Placeholder 3"/>
          <p:cNvSpPr>
            <a:spLocks noGrp="1"/>
          </p:cNvSpPr>
          <p:nvPr>
            <p:ph type="sldNum" sz="quarter" idx="5"/>
          </p:nvPr>
        </p:nvSpPr>
        <p:spPr/>
        <p:txBody>
          <a:bodyPr/>
          <a:lstStyle/>
          <a:p>
            <a:fld id="{ED6802B2-CA94-8E48-BC02-2A74CD51AF78}" type="slidenum">
              <a:rPr lang="en-US" smtClean="0"/>
              <a:t>2</a:t>
            </a:fld>
            <a:endParaRPr lang="en-US"/>
          </a:p>
        </p:txBody>
      </p:sp>
    </p:spTree>
    <p:extLst>
      <p:ext uri="{BB962C8B-B14F-4D97-AF65-F5344CB8AC3E}">
        <p14:creationId xmlns:p14="http://schemas.microsoft.com/office/powerpoint/2010/main" val="395604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Equality, Diversity and Inclusion can be explained in many different ways. </a:t>
            </a:r>
          </a:p>
          <a:p>
            <a:endParaRPr lang="en-GB" dirty="0"/>
          </a:p>
          <a:p>
            <a:r>
              <a:rPr lang="en-GB" b="1" dirty="0"/>
              <a:t>CLICK</a:t>
            </a:r>
            <a:r>
              <a:rPr lang="en-GB" dirty="0"/>
              <a:t>: Many people would explain the Equality, Diversity and Inclusion means that you give everyone the same opportunity. If you do this then you are being fair. </a:t>
            </a:r>
          </a:p>
          <a:p>
            <a:endParaRPr lang="en-GB" dirty="0"/>
          </a:p>
          <a:p>
            <a:r>
              <a:rPr lang="en-GB" b="1" dirty="0"/>
              <a:t>CLICK</a:t>
            </a:r>
            <a:r>
              <a:rPr lang="en-GB" dirty="0"/>
              <a:t>: This explanation is not ideal, Equality, Diversity and Inclusion is better explained by giving every same opportunity, but the same opportunity succeed. This means maybe giving someone more support to see over the fence. If we look at this example there is not point giving the wheelchair user a box to see over the fence. The box requires to be deconstructed and made into a ramp for them to use it. In a football terms its like having a goalkeeper but not giving them goalkeeper drills, or having strikers but never practicing shooting. </a:t>
            </a:r>
          </a:p>
          <a:p>
            <a:endParaRPr lang="en-GB" dirty="0"/>
          </a:p>
          <a:p>
            <a:r>
              <a:rPr lang="en-GB" b="1" dirty="0"/>
              <a:t>CLICK</a:t>
            </a:r>
            <a:r>
              <a:rPr lang="en-GB" dirty="0"/>
              <a:t>: Overall across society we want to move the barriers completely that means that everyone can achieve. </a:t>
            </a:r>
          </a:p>
          <a:p>
            <a:endParaRPr lang="en-GB" dirty="0"/>
          </a:p>
          <a:p>
            <a:r>
              <a:rPr lang="en-GB" b="1" dirty="0"/>
              <a:t>CLICK TO NEXT SLIDE </a:t>
            </a:r>
          </a:p>
        </p:txBody>
      </p:sp>
      <p:sp>
        <p:nvSpPr>
          <p:cNvPr id="4" name="Slide Number Placeholder 3"/>
          <p:cNvSpPr>
            <a:spLocks noGrp="1"/>
          </p:cNvSpPr>
          <p:nvPr>
            <p:ph type="sldNum" sz="quarter" idx="5"/>
          </p:nvPr>
        </p:nvSpPr>
        <p:spPr/>
        <p:txBody>
          <a:bodyPr/>
          <a:lstStyle/>
          <a:p>
            <a:fld id="{ED6802B2-CA94-8E48-BC02-2A74CD51AF78}" type="slidenum">
              <a:rPr lang="en-US" smtClean="0"/>
              <a:t>3</a:t>
            </a:fld>
            <a:endParaRPr lang="en-US"/>
          </a:p>
        </p:txBody>
      </p:sp>
    </p:spTree>
    <p:extLst>
      <p:ext uri="{BB962C8B-B14F-4D97-AF65-F5344CB8AC3E}">
        <p14:creationId xmlns:p14="http://schemas.microsoft.com/office/powerpoint/2010/main" val="3183784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Equality,  Diversity and Inclusion focuses on 9 characteristics which are protected under the law. </a:t>
            </a:r>
          </a:p>
          <a:p>
            <a:endParaRPr lang="en-GB" dirty="0"/>
          </a:p>
          <a:p>
            <a:r>
              <a:rPr lang="en-GB" b="1" dirty="0"/>
              <a:t>CLICK</a:t>
            </a:r>
            <a:r>
              <a:rPr lang="en-GB" dirty="0"/>
              <a:t>: These are Religion &amp; Belief, Sex (Gender), Pregnancy and Maternity, Gender Reassignment, Marriage &amp; Civil Partnership, Race, Disability, Age and Sexual Orientation. The law states that normally you are not allowed to treat someone different due to any of the characteristics</a:t>
            </a:r>
          </a:p>
          <a:p>
            <a:endParaRPr lang="en-GB" dirty="0"/>
          </a:p>
          <a:p>
            <a:r>
              <a:rPr lang="en-GB" b="1" dirty="0"/>
              <a:t>CLICK</a:t>
            </a:r>
            <a:r>
              <a:rPr lang="en-GB" dirty="0"/>
              <a:t>: Football in certain aspects requires to treat the charactistics differently. </a:t>
            </a:r>
          </a:p>
          <a:p>
            <a:endParaRPr lang="en-GB" dirty="0"/>
          </a:p>
          <a:p>
            <a:r>
              <a:rPr lang="en-GB" b="1" dirty="0"/>
              <a:t>QUESTION TO PLAYERS</a:t>
            </a:r>
            <a:r>
              <a:rPr lang="en-GB" dirty="0"/>
              <a:t>: What characteristics do the rules need to change to accommodate, which ones do we need to consider the charactistics to allow people to play and which ones is there no need to change the game?</a:t>
            </a:r>
          </a:p>
          <a:p>
            <a:endParaRPr lang="en-GB" dirty="0"/>
          </a:p>
          <a:p>
            <a:r>
              <a:rPr lang="en-GB" b="1" dirty="0"/>
              <a:t>COACH</a:t>
            </a:r>
            <a:r>
              <a:rPr lang="en-GB" dirty="0"/>
              <a:t> </a:t>
            </a:r>
          </a:p>
          <a:p>
            <a:r>
              <a:rPr lang="en-GB" dirty="0"/>
              <a:t>Religion and Belief: No need to change the rules normally. We might offer a stoppage during the game for Muslim players during the holy month of Ramadan. </a:t>
            </a:r>
          </a:p>
          <a:p>
            <a:r>
              <a:rPr lang="en-GB" dirty="0"/>
              <a:t>Gender Reassignment: If a player chooses to game their gender, then they require to undertake FA rules to be able to play</a:t>
            </a:r>
          </a:p>
          <a:p>
            <a:r>
              <a:rPr lang="en-GB" dirty="0"/>
              <a:t>Disability: If a player has a disability then we need to consider the best way to support playing the game. A deaf player can play mainstream football, but they can also play deaf football. However a powerchair footballers can only play powerchair football. We need to consider the needs to allow them to succeed. </a:t>
            </a:r>
          </a:p>
          <a:p>
            <a:r>
              <a:rPr lang="en-GB" dirty="0"/>
              <a:t>Sex (Gender): We have men's and women's football</a:t>
            </a:r>
          </a:p>
          <a:p>
            <a:r>
              <a:rPr lang="en-GB" dirty="0"/>
              <a:t>Marriage and Civil Partnership: Does not matter to play football </a:t>
            </a:r>
          </a:p>
          <a:p>
            <a:r>
              <a:rPr lang="en-GB" dirty="0"/>
              <a:t>Age: We have different age groups within youth football </a:t>
            </a:r>
          </a:p>
          <a:p>
            <a:r>
              <a:rPr lang="en-GB" dirty="0"/>
              <a:t>Pregnancy: We need to consider participation, most pregnant people will stop playing as soon as they know they are pregnant, however they could still train</a:t>
            </a:r>
          </a:p>
          <a:p>
            <a:r>
              <a:rPr lang="en-GB" dirty="0"/>
              <a:t>Race: Does not matter to play football </a:t>
            </a:r>
          </a:p>
          <a:p>
            <a:r>
              <a:rPr lang="en-GB" dirty="0"/>
              <a:t>Sexual Orientation: Does not matter to play football </a:t>
            </a:r>
          </a:p>
          <a:p>
            <a:endParaRPr lang="en-GB" dirty="0"/>
          </a:p>
          <a:p>
            <a:r>
              <a:rPr lang="en-GB" b="1" dirty="0"/>
              <a:t>CLICK TO NEXT SLIDE </a:t>
            </a:r>
          </a:p>
        </p:txBody>
      </p:sp>
      <p:sp>
        <p:nvSpPr>
          <p:cNvPr id="4" name="Slide Number Placeholder 3"/>
          <p:cNvSpPr>
            <a:spLocks noGrp="1"/>
          </p:cNvSpPr>
          <p:nvPr>
            <p:ph type="sldNum" sz="quarter" idx="5"/>
          </p:nvPr>
        </p:nvSpPr>
        <p:spPr/>
        <p:txBody>
          <a:bodyPr/>
          <a:lstStyle/>
          <a:p>
            <a:fld id="{ED6802B2-CA94-8E48-BC02-2A74CD51AF78}" type="slidenum">
              <a:rPr lang="en-US" smtClean="0"/>
              <a:t>4</a:t>
            </a:fld>
            <a:endParaRPr lang="en-US"/>
          </a:p>
        </p:txBody>
      </p:sp>
    </p:spTree>
    <p:extLst>
      <p:ext uri="{BB962C8B-B14F-4D97-AF65-F5344CB8AC3E}">
        <p14:creationId xmlns:p14="http://schemas.microsoft.com/office/powerpoint/2010/main" val="700851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are defined by not just one characteristic and they will cover a number of different characteristics and this means they have a number of different aspects we need to consider and think about. </a:t>
            </a:r>
          </a:p>
          <a:p>
            <a:endParaRPr lang="en-GB" dirty="0"/>
          </a:p>
          <a:p>
            <a:r>
              <a:rPr lang="en-GB" b="1" dirty="0"/>
              <a:t>CLICK</a:t>
            </a:r>
            <a:r>
              <a:rPr lang="en-GB" dirty="0"/>
              <a:t>: This is called Intersectionality</a:t>
            </a:r>
          </a:p>
          <a:p>
            <a:endParaRPr lang="en-GB" dirty="0"/>
          </a:p>
          <a:p>
            <a:r>
              <a:rPr lang="en-GB" b="1" dirty="0"/>
              <a:t>CLICK</a:t>
            </a:r>
            <a:r>
              <a:rPr lang="en-GB" dirty="0"/>
              <a:t>: For example someone might be Muslim (Religion), with a South Asian background (Race) but also require the use of a wheelchair (Disability) </a:t>
            </a:r>
          </a:p>
          <a:p>
            <a:endParaRPr lang="en-GB" dirty="0"/>
          </a:p>
          <a:p>
            <a:r>
              <a:rPr lang="en-GB" b="1" dirty="0"/>
              <a:t>CLCIK TO NEXT SLIDE</a:t>
            </a:r>
          </a:p>
        </p:txBody>
      </p:sp>
      <p:sp>
        <p:nvSpPr>
          <p:cNvPr id="4" name="Slide Number Placeholder 3"/>
          <p:cNvSpPr>
            <a:spLocks noGrp="1"/>
          </p:cNvSpPr>
          <p:nvPr>
            <p:ph type="sldNum" sz="quarter" idx="5"/>
          </p:nvPr>
        </p:nvSpPr>
        <p:spPr/>
        <p:txBody>
          <a:bodyPr/>
          <a:lstStyle/>
          <a:p>
            <a:fld id="{ED6802B2-CA94-8E48-BC02-2A74CD51AF78}" type="slidenum">
              <a:rPr lang="en-US" smtClean="0"/>
              <a:t>5</a:t>
            </a:fld>
            <a:endParaRPr lang="en-US"/>
          </a:p>
        </p:txBody>
      </p:sp>
    </p:spTree>
    <p:extLst>
      <p:ext uri="{BB962C8B-B14F-4D97-AF65-F5344CB8AC3E}">
        <p14:creationId xmlns:p14="http://schemas.microsoft.com/office/powerpoint/2010/main" val="547484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CLICK</a:t>
            </a:r>
            <a:r>
              <a:rPr lang="en-GB" dirty="0"/>
              <a:t>: The EFL has a campaign for Equality, Diversity and Inclusion called “Together” which is seen on social media and on the shirt sleeves of every EFL Shirt. </a:t>
            </a:r>
          </a:p>
          <a:p>
            <a:endParaRPr lang="en-GB" dirty="0"/>
          </a:p>
          <a:p>
            <a:r>
              <a:rPr lang="en-GB" b="1" dirty="0"/>
              <a:t>ASK QUESTION TO PLAYERS</a:t>
            </a:r>
            <a:r>
              <a:rPr lang="en-GB" dirty="0"/>
              <a:t>: What does Together mean to you</a:t>
            </a:r>
          </a:p>
          <a:p>
            <a:endParaRPr lang="en-GB" dirty="0"/>
          </a:p>
          <a:p>
            <a:r>
              <a:rPr lang="en-GB" b="1" dirty="0"/>
              <a:t>CLICK TO NEXT SLIDE </a:t>
            </a:r>
          </a:p>
          <a:p>
            <a:endParaRPr lang="en-GB" dirty="0"/>
          </a:p>
        </p:txBody>
      </p:sp>
      <p:sp>
        <p:nvSpPr>
          <p:cNvPr id="4" name="Slide Number Placeholder 3"/>
          <p:cNvSpPr>
            <a:spLocks noGrp="1"/>
          </p:cNvSpPr>
          <p:nvPr>
            <p:ph type="sldNum" sz="quarter" idx="5"/>
          </p:nvPr>
        </p:nvSpPr>
        <p:spPr/>
        <p:txBody>
          <a:bodyPr/>
          <a:lstStyle/>
          <a:p>
            <a:fld id="{ED6802B2-CA94-8E48-BC02-2A74CD51AF78}" type="slidenum">
              <a:rPr lang="en-US" smtClean="0"/>
              <a:t>6</a:t>
            </a:fld>
            <a:endParaRPr lang="en-US"/>
          </a:p>
        </p:txBody>
      </p:sp>
    </p:spTree>
    <p:extLst>
      <p:ext uri="{BB962C8B-B14F-4D97-AF65-F5344CB8AC3E}">
        <p14:creationId xmlns:p14="http://schemas.microsoft.com/office/powerpoint/2010/main" val="358026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team, lets consider what we can do promote Equality, Diversity and Inclusion. </a:t>
            </a:r>
          </a:p>
          <a:p>
            <a:endParaRPr lang="en-GB" dirty="0"/>
          </a:p>
          <a:p>
            <a:r>
              <a:rPr lang="en-GB" b="1" dirty="0"/>
              <a:t>CLICK</a:t>
            </a:r>
            <a:r>
              <a:rPr lang="en-GB" dirty="0"/>
              <a:t>: we can ask questions of our teammates and talk to each other. We all have differences, this might be the school we go to, our preferred foot, our race, our religion and even why we play our favourite position on the pitch. It is ok to ask questions about our teammates. </a:t>
            </a:r>
          </a:p>
          <a:p>
            <a:endParaRPr lang="en-GB" dirty="0"/>
          </a:p>
          <a:p>
            <a:r>
              <a:rPr lang="en-GB" dirty="0"/>
              <a:t>We should be together and not exclude teammates. We work better together. That is why we train together, why we warm up together and do things as a team. </a:t>
            </a:r>
          </a:p>
          <a:p>
            <a:endParaRPr lang="en-GB" dirty="0"/>
          </a:p>
          <a:p>
            <a:r>
              <a:rPr lang="en-GB" dirty="0"/>
              <a:t>This one is simple, we should be a good person. We have good manners, we say hello, goodbye, please, thank you, we pick up our water bottles after games and training, we help collect all the kit, we are respectful to each other</a:t>
            </a:r>
          </a:p>
          <a:p>
            <a:endParaRPr lang="en-GB" dirty="0"/>
          </a:p>
          <a:p>
            <a:r>
              <a:rPr lang="en-GB" dirty="0"/>
              <a:t>If we see poor behaviour from teammates or other we should challenge it. </a:t>
            </a:r>
          </a:p>
          <a:p>
            <a:endParaRPr lang="en-GB" dirty="0"/>
          </a:p>
          <a:p>
            <a:r>
              <a:rPr lang="en-GB" dirty="0"/>
              <a:t>We can be a role model and Include our team mates and be the top three</a:t>
            </a:r>
          </a:p>
          <a:p>
            <a:endParaRPr lang="en-GB" dirty="0"/>
          </a:p>
          <a:p>
            <a:r>
              <a:rPr lang="en-GB" b="1" dirty="0"/>
              <a:t>CLICK TO NEXT SLIDE </a:t>
            </a:r>
          </a:p>
          <a:p>
            <a:endParaRPr lang="en-GB" dirty="0"/>
          </a:p>
        </p:txBody>
      </p:sp>
      <p:sp>
        <p:nvSpPr>
          <p:cNvPr id="4" name="Slide Number Placeholder 3"/>
          <p:cNvSpPr>
            <a:spLocks noGrp="1"/>
          </p:cNvSpPr>
          <p:nvPr>
            <p:ph type="sldNum" sz="quarter" idx="5"/>
          </p:nvPr>
        </p:nvSpPr>
        <p:spPr/>
        <p:txBody>
          <a:bodyPr/>
          <a:lstStyle/>
          <a:p>
            <a:fld id="{ED6802B2-CA94-8E48-BC02-2A74CD51AF78}" type="slidenum">
              <a:rPr lang="en-US" smtClean="0"/>
              <a:t>7</a:t>
            </a:fld>
            <a:endParaRPr lang="en-US"/>
          </a:p>
        </p:txBody>
      </p:sp>
    </p:spTree>
    <p:extLst>
      <p:ext uri="{BB962C8B-B14F-4D97-AF65-F5344CB8AC3E}">
        <p14:creationId xmlns:p14="http://schemas.microsoft.com/office/powerpoint/2010/main" val="42716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need or want to speak to someone about Equality, Diversity and Inclusion please contact </a:t>
            </a:r>
          </a:p>
          <a:p>
            <a:endParaRPr lang="en-GB" dirty="0"/>
          </a:p>
          <a:p>
            <a:r>
              <a:rPr lang="en-GB" b="1"/>
              <a:t>INSERT DETAILS OF CLUB CONTACT </a:t>
            </a:r>
          </a:p>
          <a:p>
            <a:endParaRPr lang="en-GB"/>
          </a:p>
        </p:txBody>
      </p:sp>
      <p:sp>
        <p:nvSpPr>
          <p:cNvPr id="4" name="Slide Number Placeholder 3"/>
          <p:cNvSpPr>
            <a:spLocks noGrp="1"/>
          </p:cNvSpPr>
          <p:nvPr>
            <p:ph type="sldNum" sz="quarter" idx="5"/>
          </p:nvPr>
        </p:nvSpPr>
        <p:spPr/>
        <p:txBody>
          <a:bodyPr/>
          <a:lstStyle/>
          <a:p>
            <a:fld id="{ED6802B2-CA94-8E48-BC02-2A74CD51AF78}" type="slidenum">
              <a:rPr lang="en-US" smtClean="0"/>
              <a:t>8</a:t>
            </a:fld>
            <a:endParaRPr lang="en-US"/>
          </a:p>
        </p:txBody>
      </p:sp>
    </p:spTree>
    <p:extLst>
      <p:ext uri="{BB962C8B-B14F-4D97-AF65-F5344CB8AC3E}">
        <p14:creationId xmlns:p14="http://schemas.microsoft.com/office/powerpoint/2010/main" val="1463724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2FBCEC-DEFA-810D-617F-5BCB0D2E3B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ctrTitle" hasCustomPrompt="1"/>
          </p:nvPr>
        </p:nvSpPr>
        <p:spPr>
          <a:xfrm>
            <a:off x="183222" y="1740452"/>
            <a:ext cx="4054718" cy="842123"/>
          </a:xfrm>
          <a:prstGeom prst="rect">
            <a:avLst/>
          </a:prstGeom>
        </p:spPr>
        <p:txBody>
          <a:bodyPr/>
          <a:lstStyle>
            <a:lvl1pPr algn="l">
              <a:lnSpc>
                <a:spcPct val="90000"/>
              </a:lnSpc>
              <a:defRPr sz="3200" b="1" i="0" baseline="0">
                <a:solidFill>
                  <a:srgbClr val="005743"/>
                </a:solidFill>
                <a:latin typeface="Karla" pitchFamily="2" charset="0"/>
                <a:cs typeface="Arial"/>
              </a:defRPr>
            </a:lvl1pPr>
          </a:lstStyle>
          <a:p>
            <a:r>
              <a:rPr lang="en-GB" dirty="0"/>
              <a:t>Standard LFE</a:t>
            </a:r>
            <a:br>
              <a:rPr lang="en-GB" dirty="0"/>
            </a:br>
            <a:r>
              <a:rPr lang="en-GB" dirty="0"/>
              <a:t>Presentation</a:t>
            </a:r>
            <a:endParaRPr lang="en-US" dirty="0"/>
          </a:p>
        </p:txBody>
      </p:sp>
      <p:sp>
        <p:nvSpPr>
          <p:cNvPr id="3" name="Subtitle 2"/>
          <p:cNvSpPr>
            <a:spLocks noGrp="1"/>
          </p:cNvSpPr>
          <p:nvPr>
            <p:ph type="subTitle" idx="1" hasCustomPrompt="1"/>
          </p:nvPr>
        </p:nvSpPr>
        <p:spPr>
          <a:xfrm>
            <a:off x="183222" y="2730125"/>
            <a:ext cx="4054718" cy="569534"/>
          </a:xfrm>
          <a:prstGeom prst="rect">
            <a:avLst/>
          </a:prstGeom>
        </p:spPr>
        <p:txBody>
          <a:bodyPr/>
          <a:lstStyle>
            <a:lvl1pPr marL="0" indent="0" algn="l">
              <a:lnSpc>
                <a:spcPct val="80000"/>
              </a:lnSpc>
              <a:buNone/>
              <a:defRPr sz="1600" b="0" i="0" baseline="0">
                <a:solidFill>
                  <a:srgbClr val="005743"/>
                </a:solidFill>
                <a:latin typeface="Lato" panose="020F0502020204030203"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 goes here</a:t>
            </a:r>
          </a:p>
          <a:p>
            <a:r>
              <a:rPr lang="en-GB" dirty="0"/>
              <a:t>Date goes here</a:t>
            </a:r>
            <a:endParaRPr lang="en-US" dirty="0"/>
          </a:p>
        </p:txBody>
      </p:sp>
    </p:spTree>
    <p:extLst>
      <p:ext uri="{BB962C8B-B14F-4D97-AF65-F5344CB8AC3E}">
        <p14:creationId xmlns:p14="http://schemas.microsoft.com/office/powerpoint/2010/main" val="1434791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Full Slide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F2DC65-C533-39FD-9C18-DCDAAC0B7E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84790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Full Slide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90A39-23CF-65C1-F110-F0FFB3228E1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38325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Full Slide Green">
    <p:spTree>
      <p:nvGrpSpPr>
        <p:cNvPr id="1" name=""/>
        <p:cNvGrpSpPr/>
        <p:nvPr/>
      </p:nvGrpSpPr>
      <p:grpSpPr>
        <a:xfrm>
          <a:off x="0" y="0"/>
          <a:ext cx="0" cy="0"/>
          <a:chOff x="0" y="0"/>
          <a:chExt cx="0" cy="0"/>
        </a:xfrm>
      </p:grpSpPr>
      <p:pic>
        <p:nvPicPr>
          <p:cNvPr id="5" name="Picture 4" descr="LFE Presentation Template 16 911.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429" cy="514350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76399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Full Slid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13E88C-9E64-6073-702D-83B9B8C21D0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59825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Full Slide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280D4-4A0B-57B0-738C-7C3E238129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12742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Full Slide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B1AA7F-6335-66E4-B93E-CB28B0ABB7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5" cy="5143499"/>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67910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Full Slide White Small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B10A47-E24C-DFC9-B51A-F14DE5DD51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99847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Full Slide White Sma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F2BA4-AEF5-B96D-D9FF-5D8749A8F6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34115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Full Slide White Sma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EE4D7A-6FEB-96A3-43D7-82CCEFB7C2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48458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Full Slide White Small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9D8732-4260-B48A-2B38-601CB6110A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7" cy="514350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4076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222" y="1740452"/>
            <a:ext cx="4054718" cy="842123"/>
          </a:xfrm>
          <a:prstGeom prst="rect">
            <a:avLst/>
          </a:prstGeom>
        </p:spPr>
        <p:txBody>
          <a:bodyPr/>
          <a:lstStyle>
            <a:lvl1pPr algn="l">
              <a:lnSpc>
                <a:spcPct val="90000"/>
              </a:lnSpc>
              <a:defRPr sz="3200" b="1" i="0" baseline="0">
                <a:solidFill>
                  <a:srgbClr val="005743"/>
                </a:solidFill>
                <a:latin typeface="Karla" pitchFamily="2" charset="0"/>
                <a:cs typeface="Arial"/>
              </a:defRPr>
            </a:lvl1pPr>
          </a:lstStyle>
          <a:p>
            <a:r>
              <a:rPr lang="en-GB" dirty="0"/>
              <a:t>Standard LFE</a:t>
            </a:r>
            <a:br>
              <a:rPr lang="en-GB" dirty="0"/>
            </a:br>
            <a:r>
              <a:rPr lang="en-GB" dirty="0"/>
              <a:t>Presentation</a:t>
            </a:r>
            <a:endParaRPr lang="en-US" dirty="0"/>
          </a:p>
        </p:txBody>
      </p:sp>
      <p:sp>
        <p:nvSpPr>
          <p:cNvPr id="3" name="Subtitle 2"/>
          <p:cNvSpPr>
            <a:spLocks noGrp="1"/>
          </p:cNvSpPr>
          <p:nvPr>
            <p:ph type="subTitle" idx="1" hasCustomPrompt="1"/>
          </p:nvPr>
        </p:nvSpPr>
        <p:spPr>
          <a:xfrm>
            <a:off x="183222" y="2730125"/>
            <a:ext cx="4054718" cy="569534"/>
          </a:xfrm>
          <a:prstGeom prst="rect">
            <a:avLst/>
          </a:prstGeom>
        </p:spPr>
        <p:txBody>
          <a:bodyPr/>
          <a:lstStyle>
            <a:lvl1pPr marL="0" indent="0" algn="l">
              <a:lnSpc>
                <a:spcPct val="80000"/>
              </a:lnSpc>
              <a:buNone/>
              <a:defRPr sz="1600" b="0" i="0" baseline="0">
                <a:solidFill>
                  <a:srgbClr val="005743"/>
                </a:solidFill>
                <a:latin typeface="Lato" panose="020F0502020204030203"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 goes here</a:t>
            </a:r>
          </a:p>
          <a:p>
            <a:r>
              <a:rPr lang="en-GB" dirty="0"/>
              <a:t>Date goes here</a:t>
            </a:r>
            <a:endParaRPr lang="en-US" dirty="0"/>
          </a:p>
        </p:txBody>
      </p:sp>
    </p:spTree>
    <p:extLst>
      <p:ext uri="{BB962C8B-B14F-4D97-AF65-F5344CB8AC3E}">
        <p14:creationId xmlns:p14="http://schemas.microsoft.com/office/powerpoint/2010/main" val="377528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Full Slide White Sma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553A13-E182-F82B-FF34-98A3D6E343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7" cy="5143500"/>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01980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DE7AC4-333D-DC49-82B3-DAA3714FD4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36856" cy="5143500"/>
          </a:xfrm>
          <a:prstGeom prst="rect">
            <a:avLst/>
          </a:prstGeom>
        </p:spPr>
      </p:pic>
      <p:pic>
        <p:nvPicPr>
          <p:cNvPr id="9" name="Picture 8" descr="LFE Presentation Template 16 9 13.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299340"/>
            <a:ext cx="1514767" cy="844159"/>
          </a:xfrm>
          <a:prstGeom prst="rect">
            <a:avLst/>
          </a:prstGeom>
        </p:spPr>
      </p:pic>
      <p:sp>
        <p:nvSpPr>
          <p:cNvPr id="2" name="Title 1"/>
          <p:cNvSpPr>
            <a:spLocks noGrp="1"/>
          </p:cNvSpPr>
          <p:nvPr>
            <p:ph type="title"/>
          </p:nvPr>
        </p:nvSpPr>
        <p:spPr>
          <a:xfrm>
            <a:off x="185536" y="139756"/>
            <a:ext cx="4014800" cy="700727"/>
          </a:xfrm>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338964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C18D17-867B-83BD-2634-0D479C03A2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pic>
        <p:nvPicPr>
          <p:cNvPr id="9" name="Picture 8" descr="LFE Presentation Template 16 9 13.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299340"/>
            <a:ext cx="1514767" cy="844159"/>
          </a:xfrm>
          <a:prstGeom prst="rect">
            <a:avLst/>
          </a:prstGeom>
        </p:spPr>
      </p:pic>
      <p:sp>
        <p:nvSpPr>
          <p:cNvPr id="2" name="Title 1"/>
          <p:cNvSpPr>
            <a:spLocks noGrp="1"/>
          </p:cNvSpPr>
          <p:nvPr>
            <p:ph type="title"/>
          </p:nvPr>
        </p:nvSpPr>
        <p:spPr>
          <a:xfrm>
            <a:off x="185536" y="139756"/>
            <a:ext cx="4014800" cy="700727"/>
          </a:xfrm>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225246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306B7-FDEA-842F-A354-7B6877443EB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pic>
        <p:nvPicPr>
          <p:cNvPr id="9" name="Picture 8" descr="LFE Presentation Template 16 9 13.png"/>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4299340"/>
            <a:ext cx="1514767" cy="844159"/>
          </a:xfrm>
          <a:prstGeom prst="rect">
            <a:avLst/>
          </a:prstGeom>
        </p:spPr>
      </p:pic>
      <p:sp>
        <p:nvSpPr>
          <p:cNvPr id="2" name="Title 1"/>
          <p:cNvSpPr>
            <a:spLocks noGrp="1"/>
          </p:cNvSpPr>
          <p:nvPr>
            <p:ph type="title"/>
          </p:nvPr>
        </p:nvSpPr>
        <p:spPr>
          <a:xfrm>
            <a:off x="185535" y="139756"/>
            <a:ext cx="5888694" cy="700727"/>
          </a:xfrm>
        </p:spPr>
        <p:txBody>
          <a:bodyPr/>
          <a:lstStyle>
            <a:lvl1pPr>
              <a:defRPr>
                <a:solidFill>
                  <a:srgbClr val="005743"/>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89493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alf Slide White Half Classroom">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B78257-89D6-BDB0-4B5B-4C15208DF9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7" cy="5143500"/>
          </a:xfrm>
          <a:prstGeom prst="rect">
            <a:avLst/>
          </a:prstGeom>
        </p:spPr>
      </p:pic>
      <p:sp>
        <p:nvSpPr>
          <p:cNvPr id="2" name="Title 1"/>
          <p:cNvSpPr>
            <a:spLocks noGrp="1"/>
          </p:cNvSpPr>
          <p:nvPr>
            <p:ph type="title"/>
          </p:nvPr>
        </p:nvSpPr>
        <p:spPr>
          <a:xfrm>
            <a:off x="185535" y="139756"/>
            <a:ext cx="5424302" cy="700727"/>
          </a:xfrm>
        </p:spPr>
        <p:txBody>
          <a:bodyPr/>
          <a:lstStyle/>
          <a:p>
            <a:r>
              <a:rPr lang="en-GB" dirty="0"/>
              <a:t>Click to edit Master title style</a:t>
            </a:r>
            <a:endParaRPr lang="en-US" dirty="0"/>
          </a:p>
        </p:txBody>
      </p:sp>
      <p:sp>
        <p:nvSpPr>
          <p:cNvPr id="3" name="Content Placeholder 2"/>
          <p:cNvSpPr>
            <a:spLocks noGrp="1"/>
          </p:cNvSpPr>
          <p:nvPr>
            <p:ph idx="1"/>
          </p:nvPr>
        </p:nvSpPr>
        <p:spPr>
          <a:xfrm>
            <a:off x="185537" y="898087"/>
            <a:ext cx="4310483" cy="339447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90911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Half Slide White Half Classroo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1ABFCC-5FED-83C6-46BC-297691D2A7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1" y="0"/>
            <a:ext cx="9136857" cy="5143500"/>
          </a:xfrm>
          <a:prstGeom prst="rect">
            <a:avLst/>
          </a:prstGeom>
        </p:spPr>
      </p:pic>
      <p:sp>
        <p:nvSpPr>
          <p:cNvPr id="2" name="Title 1"/>
          <p:cNvSpPr>
            <a:spLocks noGrp="1"/>
          </p:cNvSpPr>
          <p:nvPr>
            <p:ph type="title"/>
          </p:nvPr>
        </p:nvSpPr>
        <p:spPr>
          <a:xfrm>
            <a:off x="185535" y="139756"/>
            <a:ext cx="5424302" cy="700727"/>
          </a:xfrm>
        </p:spPr>
        <p:txBody>
          <a:bodyPr/>
          <a:lstStyle/>
          <a:p>
            <a:r>
              <a:rPr lang="en-GB" dirty="0"/>
              <a:t>Click to edit Master title style</a:t>
            </a:r>
            <a:endParaRPr lang="en-US" dirty="0"/>
          </a:p>
        </p:txBody>
      </p:sp>
      <p:sp>
        <p:nvSpPr>
          <p:cNvPr id="3" name="Content Placeholder 2"/>
          <p:cNvSpPr>
            <a:spLocks noGrp="1"/>
          </p:cNvSpPr>
          <p:nvPr>
            <p:ph idx="1"/>
          </p:nvPr>
        </p:nvSpPr>
        <p:spPr>
          <a:xfrm>
            <a:off x="185537" y="898087"/>
            <a:ext cx="4310483" cy="339447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85026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Half Slide White Half Footbal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A66B42-45D9-5BFC-3F3C-FBB796E1F4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a:xfrm>
            <a:off x="185535" y="139756"/>
            <a:ext cx="5424302" cy="700727"/>
          </a:xfrm>
        </p:spPr>
        <p:txBody>
          <a:bodyPr/>
          <a:lstStyle/>
          <a:p>
            <a:r>
              <a:rPr lang="en-GB" dirty="0"/>
              <a:t>Click to edit Master title style</a:t>
            </a:r>
            <a:endParaRPr lang="en-US" dirty="0"/>
          </a:p>
        </p:txBody>
      </p:sp>
      <p:sp>
        <p:nvSpPr>
          <p:cNvPr id="3" name="Content Placeholder 2"/>
          <p:cNvSpPr>
            <a:spLocks noGrp="1"/>
          </p:cNvSpPr>
          <p:nvPr>
            <p:ph idx="1"/>
          </p:nvPr>
        </p:nvSpPr>
        <p:spPr>
          <a:xfrm>
            <a:off x="185537" y="898087"/>
            <a:ext cx="4310483" cy="339447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26489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FB6EFD-0F64-F219-9E8C-19D398F05B1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Tree>
    <p:extLst>
      <p:ext uri="{BB962C8B-B14F-4D97-AF65-F5344CB8AC3E}">
        <p14:creationId xmlns:p14="http://schemas.microsoft.com/office/powerpoint/2010/main" val="312052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ull Slide White Blank">
    <p:spTree>
      <p:nvGrpSpPr>
        <p:cNvPr id="1" name=""/>
        <p:cNvGrpSpPr/>
        <p:nvPr/>
      </p:nvGrpSpPr>
      <p:grpSpPr>
        <a:xfrm>
          <a:off x="0" y="0"/>
          <a:ext cx="0" cy="0"/>
          <a:chOff x="0" y="0"/>
          <a:chExt cx="0" cy="0"/>
        </a:xfrm>
      </p:grpSpPr>
      <p:sp>
        <p:nvSpPr>
          <p:cNvPr id="11" name="Title Placeholder 1"/>
          <p:cNvSpPr txBox="1">
            <a:spLocks/>
          </p:cNvSpPr>
          <p:nvPr userDrawn="1"/>
        </p:nvSpPr>
        <p:spPr>
          <a:xfrm>
            <a:off x="185536" y="144215"/>
            <a:ext cx="7366690" cy="7007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i="0" kern="1200" baseline="0">
                <a:solidFill>
                  <a:srgbClr val="005743"/>
                </a:solidFill>
                <a:latin typeface="Arial"/>
                <a:ea typeface="+mj-ea"/>
                <a:cs typeface="Arial"/>
              </a:defRPr>
            </a:lvl1pPr>
          </a:lstStyle>
          <a:p>
            <a:r>
              <a:rPr lang="en-GB" dirty="0">
                <a:latin typeface="Karla" pitchFamily="2" charset="0"/>
              </a:rPr>
              <a:t>Click to edit Master title style</a:t>
            </a:r>
            <a:endParaRPr lang="en-US" dirty="0">
              <a:latin typeface="Karla" pitchFamily="2" charset="0"/>
            </a:endParaRPr>
          </a:p>
        </p:txBody>
      </p:sp>
    </p:spTree>
    <p:extLst>
      <p:ext uri="{BB962C8B-B14F-4D97-AF65-F5344CB8AC3E}">
        <p14:creationId xmlns:p14="http://schemas.microsoft.com/office/powerpoint/2010/main" val="203503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Full Slide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7191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Full Slide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5FBC01-EA23-E646-B64D-97B32F7C4D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78879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Full Slide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5434C0-51F6-0DF6-7F81-01BD739D8F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65324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Full Slide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3441DC-8C1F-B716-0F84-FCA8A1F72E8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54354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Full Slide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B2EC0-D3D1-BBE2-D618-08CF729EF6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2819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Full Slide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874681-1FC2-0F3C-E7D4-DCDDE76148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428145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theme" Target="../theme/theme2.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B6687F-AC4F-AA2C-9F38-8B54C480963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72" y="0"/>
            <a:ext cx="9140428" cy="5145510"/>
          </a:xfrm>
          <a:prstGeom prst="rect">
            <a:avLst/>
          </a:prstGeom>
        </p:spPr>
      </p:pic>
    </p:spTree>
    <p:extLst>
      <p:ext uri="{BB962C8B-B14F-4D97-AF65-F5344CB8AC3E}">
        <p14:creationId xmlns:p14="http://schemas.microsoft.com/office/powerpoint/2010/main" val="1968788512"/>
      </p:ext>
    </p:extLst>
  </p:cSld>
  <p:clrMap bg1="lt1" tx1="dk1" bg2="lt2" tx2="dk2" accent1="accent1" accent2="accent2" accent3="accent3" accent4="accent4" accent5="accent5" accent6="accent6" hlink="hlink" folHlink="folHlink"/>
  <p:sldLayoutIdLst>
    <p:sldLayoutId id="2147483681" r:id="rId1"/>
    <p:sldLayoutId id="2147483649"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LFE Presentation Template 16 910.jp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571" y="0"/>
            <a:ext cx="9143429" cy="5143500"/>
          </a:xfrm>
          <a:prstGeom prst="rect">
            <a:avLst/>
          </a:prstGeom>
        </p:spPr>
      </p:pic>
      <p:sp>
        <p:nvSpPr>
          <p:cNvPr id="2" name="Title Placeholder 1"/>
          <p:cNvSpPr>
            <a:spLocks noGrp="1"/>
          </p:cNvSpPr>
          <p:nvPr>
            <p:ph type="title"/>
          </p:nvPr>
        </p:nvSpPr>
        <p:spPr>
          <a:xfrm>
            <a:off x="185536" y="139756"/>
            <a:ext cx="7366690" cy="700727"/>
          </a:xfrm>
          <a:prstGeom prst="rect">
            <a:avLst/>
          </a:prstGeom>
        </p:spPr>
        <p:txBody>
          <a:bodyPr vert="horz" lIns="91440" tIns="45720" rIns="91440" bIns="45720" rtlCol="0" anchor="t">
            <a:normAutofit/>
          </a:bodyPr>
          <a:lstStyle/>
          <a:p>
            <a:r>
              <a:rPr lang="en-GB" dirty="0"/>
              <a:t>Click to edit Master title style</a:t>
            </a:r>
            <a:endParaRPr lang="en-US" dirty="0"/>
          </a:p>
        </p:txBody>
      </p:sp>
      <p:sp>
        <p:nvSpPr>
          <p:cNvPr id="3" name="Text Placeholder 2"/>
          <p:cNvSpPr>
            <a:spLocks noGrp="1"/>
          </p:cNvSpPr>
          <p:nvPr>
            <p:ph type="body" idx="1"/>
          </p:nvPr>
        </p:nvSpPr>
        <p:spPr>
          <a:xfrm>
            <a:off x="185536" y="898087"/>
            <a:ext cx="8229600"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02318959"/>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78" r:id="rId3"/>
    <p:sldLayoutId id="2147483691" r:id="rId4"/>
    <p:sldLayoutId id="2147483688" r:id="rId5"/>
    <p:sldLayoutId id="2147483687" r:id="rId6"/>
    <p:sldLayoutId id="2147483689" r:id="rId7"/>
    <p:sldLayoutId id="2147483690" r:id="rId8"/>
    <p:sldLayoutId id="2147483662" r:id="rId9"/>
    <p:sldLayoutId id="2147483679" r:id="rId10"/>
    <p:sldLayoutId id="2147483692" r:id="rId11"/>
    <p:sldLayoutId id="2147483693" r:id="rId12"/>
    <p:sldLayoutId id="2147483694" r:id="rId13"/>
    <p:sldLayoutId id="2147483686" r:id="rId14"/>
    <p:sldLayoutId id="2147483684" r:id="rId15"/>
    <p:sldLayoutId id="2147483685" r:id="rId16"/>
    <p:sldLayoutId id="2147483683" r:id="rId17"/>
    <p:sldLayoutId id="2147483672" r:id="rId18"/>
    <p:sldLayoutId id="2147483695" r:id="rId19"/>
    <p:sldLayoutId id="2147483673" r:id="rId20"/>
    <p:sldLayoutId id="2147483680" r:id="rId21"/>
    <p:sldLayoutId id="2147483674" r:id="rId22"/>
    <p:sldLayoutId id="2147483682" r:id="rId23"/>
    <p:sldLayoutId id="2147483675" r:id="rId24"/>
    <p:sldLayoutId id="2147483676" r:id="rId25"/>
  </p:sldLayoutIdLst>
  <p:hf hdr="0" ftr="0" dt="0"/>
  <p:txStyles>
    <p:titleStyle>
      <a:lvl1pPr algn="l" defTabSz="457200" rtl="0" eaLnBrk="1" latinLnBrk="0" hangingPunct="1">
        <a:spcBef>
          <a:spcPct val="0"/>
        </a:spcBef>
        <a:buNone/>
        <a:defRPr sz="2800" b="1" i="0" kern="1200" baseline="0">
          <a:solidFill>
            <a:srgbClr val="005743"/>
          </a:solidFill>
          <a:latin typeface="Karla" pitchFamily="2" charset="0"/>
          <a:ea typeface="+mj-ea"/>
          <a:cs typeface="Arial"/>
        </a:defRPr>
      </a:lvl1pPr>
    </p:titleStyle>
    <p:bodyStyle>
      <a:lvl1pPr marL="342900" indent="-342900" algn="l" defTabSz="457200" rtl="0" eaLnBrk="1" latinLnBrk="0" hangingPunct="1">
        <a:lnSpc>
          <a:spcPct val="125000"/>
        </a:lnSpc>
        <a:spcBef>
          <a:spcPts val="800"/>
        </a:spcBef>
        <a:buFont typeface="Arial"/>
        <a:buChar char="•"/>
        <a:defRPr sz="1400" b="1" i="0" kern="1200">
          <a:solidFill>
            <a:srgbClr val="005743"/>
          </a:solidFill>
          <a:latin typeface="Lato" panose="020F0502020204030203" pitchFamily="34" charset="0"/>
          <a:ea typeface="+mn-ea"/>
          <a:cs typeface="Arial"/>
        </a:defRPr>
      </a:lvl1pPr>
      <a:lvl2pPr marL="742950" indent="-285750" algn="l" defTabSz="457200" rtl="0" eaLnBrk="1" latinLnBrk="0" hangingPunct="1">
        <a:lnSpc>
          <a:spcPct val="125000"/>
        </a:lnSpc>
        <a:spcBef>
          <a:spcPts val="800"/>
        </a:spcBef>
        <a:buFont typeface="Arial"/>
        <a:buChar char="–"/>
        <a:defRPr sz="1400" b="0" i="0" kern="1200">
          <a:solidFill>
            <a:srgbClr val="005743"/>
          </a:solidFill>
          <a:latin typeface="Lato" panose="020F0502020204030203" pitchFamily="34" charset="0"/>
          <a:ea typeface="+mn-ea"/>
          <a:cs typeface="Arial"/>
        </a:defRPr>
      </a:lvl2pPr>
      <a:lvl3pPr marL="1143000" indent="-228600" algn="l" defTabSz="457200" rtl="0" eaLnBrk="1" latinLnBrk="0" hangingPunct="1">
        <a:lnSpc>
          <a:spcPct val="125000"/>
        </a:lnSpc>
        <a:spcBef>
          <a:spcPts val="800"/>
        </a:spcBef>
        <a:buFont typeface="Arial"/>
        <a:buChar char="•"/>
        <a:defRPr sz="1400" b="0" i="0" kern="1200">
          <a:solidFill>
            <a:srgbClr val="005743"/>
          </a:solidFill>
          <a:latin typeface="Lato" panose="020F0502020204030203" pitchFamily="34" charset="0"/>
          <a:ea typeface="+mn-ea"/>
          <a:cs typeface="Arial"/>
        </a:defRPr>
      </a:lvl3pPr>
      <a:lvl4pPr marL="1600200" indent="-228600" algn="l" defTabSz="457200" rtl="0" eaLnBrk="1" latinLnBrk="0" hangingPunct="1">
        <a:lnSpc>
          <a:spcPct val="125000"/>
        </a:lnSpc>
        <a:spcBef>
          <a:spcPts val="800"/>
        </a:spcBef>
        <a:buFont typeface="Arial"/>
        <a:buChar char="–"/>
        <a:defRPr sz="1400" b="0" i="0" kern="1200">
          <a:solidFill>
            <a:srgbClr val="005743"/>
          </a:solidFill>
          <a:latin typeface="Lato" panose="020F0502020204030203" pitchFamily="34" charset="0"/>
          <a:ea typeface="+mn-ea"/>
          <a:cs typeface="Arial"/>
        </a:defRPr>
      </a:lvl4pPr>
      <a:lvl5pPr marL="2057400" indent="-228600" algn="l" defTabSz="457200" rtl="0" eaLnBrk="1" latinLnBrk="0" hangingPunct="1">
        <a:lnSpc>
          <a:spcPct val="125000"/>
        </a:lnSpc>
        <a:spcBef>
          <a:spcPts val="800"/>
        </a:spcBef>
        <a:buFont typeface="Arial"/>
        <a:buChar char="»"/>
        <a:defRPr sz="1400" b="0" i="0" kern="1200">
          <a:solidFill>
            <a:srgbClr val="005743"/>
          </a:solidFill>
          <a:latin typeface="Lato" panose="020F0502020204030203" pitchFamily="34" charset="0"/>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Karla" pitchFamily="2" charset="0"/>
              </a:rPr>
              <a:t>Equality, Diversity &amp; Inclusion </a:t>
            </a:r>
          </a:p>
        </p:txBody>
      </p:sp>
      <p:sp>
        <p:nvSpPr>
          <p:cNvPr id="3" name="Subtitle 2"/>
          <p:cNvSpPr>
            <a:spLocks noGrp="1"/>
          </p:cNvSpPr>
          <p:nvPr>
            <p:ph type="subTitle" idx="1"/>
          </p:nvPr>
        </p:nvSpPr>
        <p:spPr/>
        <p:txBody>
          <a:bodyPr/>
          <a:lstStyle/>
          <a:p>
            <a:r>
              <a:rPr lang="en-US" dirty="0"/>
              <a:t>For Academy Players (U12-U21)</a:t>
            </a:r>
          </a:p>
        </p:txBody>
      </p:sp>
    </p:spTree>
    <p:extLst>
      <p:ext uri="{BB962C8B-B14F-4D97-AF65-F5344CB8AC3E}">
        <p14:creationId xmlns:p14="http://schemas.microsoft.com/office/powerpoint/2010/main" val="313097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6" y="139756"/>
            <a:ext cx="7672804" cy="700727"/>
          </a:xfrm>
        </p:spPr>
        <p:txBody>
          <a:bodyPr>
            <a:normAutofit/>
          </a:bodyPr>
          <a:lstStyle/>
          <a:p>
            <a:r>
              <a:rPr lang="en-US" dirty="0">
                <a:latin typeface="Karla" pitchFamily="2" charset="0"/>
              </a:rPr>
              <a:t>What is Equality, Diversity &amp; Inclusion?</a:t>
            </a:r>
          </a:p>
        </p:txBody>
      </p:sp>
      <p:pic>
        <p:nvPicPr>
          <p:cNvPr id="4" name="Media2_1">
            <a:hlinkClick r:id="" action="ppaction://media"/>
            <a:extLst>
              <a:ext uri="{FF2B5EF4-FFF2-40B4-BE49-F238E27FC236}">
                <a16:creationId xmlns:a16="http://schemas.microsoft.com/office/drawing/2014/main" id="{A1A16C1A-5A92-244C-8F53-2BFDAA2011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73768"/>
            <a:ext cx="9144000" cy="4469732"/>
          </a:xfrm>
          <a:prstGeom prst="rect">
            <a:avLst/>
          </a:prstGeom>
        </p:spPr>
      </p:pic>
    </p:spTree>
    <p:extLst>
      <p:ext uri="{BB962C8B-B14F-4D97-AF65-F5344CB8AC3E}">
        <p14:creationId xmlns:p14="http://schemas.microsoft.com/office/powerpoint/2010/main" val="225173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6" y="139756"/>
            <a:ext cx="8571006" cy="854691"/>
          </a:xfrm>
        </p:spPr>
        <p:txBody>
          <a:bodyPr>
            <a:noAutofit/>
          </a:bodyPr>
          <a:lstStyle/>
          <a:p>
            <a:r>
              <a:rPr lang="en-US" sz="2400" dirty="0">
                <a:latin typeface="Karla" pitchFamily="2" charset="0"/>
              </a:rPr>
              <a:t>Equality Diversity &amp; Inclusion  - Simple Explanation</a:t>
            </a:r>
          </a:p>
        </p:txBody>
      </p:sp>
      <p:pic>
        <p:nvPicPr>
          <p:cNvPr id="83" name="Picture 82">
            <a:extLst>
              <a:ext uri="{FF2B5EF4-FFF2-40B4-BE49-F238E27FC236}">
                <a16:creationId xmlns:a16="http://schemas.microsoft.com/office/drawing/2014/main" id="{A3560D76-E35F-4C86-BDA1-E88984953018}"/>
              </a:ext>
            </a:extLst>
          </p:cNvPr>
          <p:cNvPicPr>
            <a:picLocks noChangeAspect="1"/>
          </p:cNvPicPr>
          <p:nvPr/>
        </p:nvPicPr>
        <p:blipFill>
          <a:blip r:embed="rId3"/>
          <a:stretch>
            <a:fillRect/>
          </a:stretch>
        </p:blipFill>
        <p:spPr>
          <a:xfrm>
            <a:off x="1192206" y="1162726"/>
            <a:ext cx="2436542" cy="3160898"/>
          </a:xfrm>
          <a:prstGeom prst="rect">
            <a:avLst/>
          </a:prstGeom>
        </p:spPr>
      </p:pic>
      <p:cxnSp>
        <p:nvCxnSpPr>
          <p:cNvPr id="84" name="Straight Connector 83">
            <a:extLst>
              <a:ext uri="{FF2B5EF4-FFF2-40B4-BE49-F238E27FC236}">
                <a16:creationId xmlns:a16="http://schemas.microsoft.com/office/drawing/2014/main" id="{E1790B86-F5AE-419D-9583-5A2BE2C4C855}"/>
              </a:ext>
            </a:extLst>
          </p:cNvPr>
          <p:cNvCxnSpPr>
            <a:cxnSpLocks/>
          </p:cNvCxnSpPr>
          <p:nvPr/>
        </p:nvCxnSpPr>
        <p:spPr>
          <a:xfrm>
            <a:off x="1118965" y="1078586"/>
            <a:ext cx="2583024" cy="332917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85" name="Picture 84">
            <a:extLst>
              <a:ext uri="{FF2B5EF4-FFF2-40B4-BE49-F238E27FC236}">
                <a16:creationId xmlns:a16="http://schemas.microsoft.com/office/drawing/2014/main" id="{C2B62340-AD12-4A50-9DD9-0A2B274F4112}"/>
              </a:ext>
            </a:extLst>
          </p:cNvPr>
          <p:cNvPicPr>
            <a:picLocks noChangeAspect="1"/>
          </p:cNvPicPr>
          <p:nvPr/>
        </p:nvPicPr>
        <p:blipFill>
          <a:blip r:embed="rId4"/>
          <a:stretch>
            <a:fillRect/>
          </a:stretch>
        </p:blipFill>
        <p:spPr>
          <a:xfrm>
            <a:off x="5147208" y="1162726"/>
            <a:ext cx="2436542" cy="3160898"/>
          </a:xfrm>
          <a:prstGeom prst="rect">
            <a:avLst/>
          </a:prstGeom>
        </p:spPr>
      </p:pic>
      <p:pic>
        <p:nvPicPr>
          <p:cNvPr id="86" name="Picture 85">
            <a:extLst>
              <a:ext uri="{FF2B5EF4-FFF2-40B4-BE49-F238E27FC236}">
                <a16:creationId xmlns:a16="http://schemas.microsoft.com/office/drawing/2014/main" id="{7B4DA58E-1F8D-407D-8F85-6C7EBCBEED0B}"/>
              </a:ext>
            </a:extLst>
          </p:cNvPr>
          <p:cNvPicPr>
            <a:picLocks noChangeAspect="1"/>
          </p:cNvPicPr>
          <p:nvPr/>
        </p:nvPicPr>
        <p:blipFill>
          <a:blip r:embed="rId5"/>
          <a:stretch>
            <a:fillRect/>
          </a:stretch>
        </p:blipFill>
        <p:spPr>
          <a:xfrm>
            <a:off x="3176628" y="819877"/>
            <a:ext cx="2981546" cy="4053663"/>
          </a:xfrm>
          <a:prstGeom prst="rect">
            <a:avLst/>
          </a:prstGeom>
        </p:spPr>
      </p:pic>
      <p:cxnSp>
        <p:nvCxnSpPr>
          <p:cNvPr id="87" name="Straight Connector 86">
            <a:extLst>
              <a:ext uri="{FF2B5EF4-FFF2-40B4-BE49-F238E27FC236}">
                <a16:creationId xmlns:a16="http://schemas.microsoft.com/office/drawing/2014/main" id="{E10CAD72-5CAB-4ED0-B757-CC1881CE466A}"/>
              </a:ext>
            </a:extLst>
          </p:cNvPr>
          <p:cNvCxnSpPr>
            <a:cxnSpLocks/>
          </p:cNvCxnSpPr>
          <p:nvPr/>
        </p:nvCxnSpPr>
        <p:spPr>
          <a:xfrm flipH="1">
            <a:off x="1098612" y="1039331"/>
            <a:ext cx="2603377" cy="336843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26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childTnLst>
                                </p:cTn>
                              </p:par>
                              <p:par>
                                <p:cTn id="13" presetID="10" presetClass="entr" presetSubtype="0"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500"/>
                                        <p:tgtEl>
                                          <p:spTgt spid="8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3"/>
                                        </p:tgtEl>
                                      </p:cBhvr>
                                    </p:animEffect>
                                    <p:set>
                                      <p:cBhvr>
                                        <p:cTn id="24" dur="1" fill="hold">
                                          <p:stCondLst>
                                            <p:cond delay="499"/>
                                          </p:stCondLst>
                                        </p:cTn>
                                        <p:tgtEl>
                                          <p:spTgt spid="83"/>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84"/>
                                        </p:tgtEl>
                                      </p:cBhvr>
                                    </p:animEffect>
                                    <p:set>
                                      <p:cBhvr>
                                        <p:cTn id="27" dur="1" fill="hold">
                                          <p:stCondLst>
                                            <p:cond delay="499"/>
                                          </p:stCondLst>
                                        </p:cTn>
                                        <p:tgtEl>
                                          <p:spTgt spid="8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5"/>
                                        </p:tgtEl>
                                      </p:cBhvr>
                                    </p:animEffect>
                                    <p:set>
                                      <p:cBhvr>
                                        <p:cTn id="30" dur="1" fill="hold">
                                          <p:stCondLst>
                                            <p:cond delay="499"/>
                                          </p:stCondLst>
                                        </p:cTn>
                                        <p:tgtEl>
                                          <p:spTgt spid="8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87"/>
                                        </p:tgtEl>
                                      </p:cBhvr>
                                    </p:animEffect>
                                    <p:set>
                                      <p:cBhvr>
                                        <p:cTn id="33" dur="1" fill="hold">
                                          <p:stCondLst>
                                            <p:cond delay="499"/>
                                          </p:stCondLst>
                                        </p:cTn>
                                        <p:tgtEl>
                                          <p:spTgt spid="87"/>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pitchFamily="2" charset="0"/>
              </a:rPr>
              <a:t>Protected Characteristics </a:t>
            </a:r>
          </a:p>
        </p:txBody>
      </p:sp>
      <p:grpSp>
        <p:nvGrpSpPr>
          <p:cNvPr id="39" name="Group 38">
            <a:extLst>
              <a:ext uri="{FF2B5EF4-FFF2-40B4-BE49-F238E27FC236}">
                <a16:creationId xmlns:a16="http://schemas.microsoft.com/office/drawing/2014/main" id="{796F9981-DC92-48E6-8045-77E312A2078D}"/>
              </a:ext>
            </a:extLst>
          </p:cNvPr>
          <p:cNvGrpSpPr/>
          <p:nvPr/>
        </p:nvGrpSpPr>
        <p:grpSpPr>
          <a:xfrm>
            <a:off x="4891922" y="0"/>
            <a:ext cx="1220386" cy="1725315"/>
            <a:chOff x="4891922" y="0"/>
            <a:chExt cx="1220386" cy="1725315"/>
          </a:xfrm>
        </p:grpSpPr>
        <p:pic>
          <p:nvPicPr>
            <p:cNvPr id="20" name="Picture 19" descr="Icon&#10;&#10;Description automatically generated">
              <a:extLst>
                <a:ext uri="{FF2B5EF4-FFF2-40B4-BE49-F238E27FC236}">
                  <a16:creationId xmlns:a16="http://schemas.microsoft.com/office/drawing/2014/main" id="{C5A0E88C-9DCC-416E-8DA5-D3658C0EB639}"/>
                </a:ext>
              </a:extLst>
            </p:cNvPr>
            <p:cNvPicPr>
              <a:picLocks noChangeAspect="1"/>
            </p:cNvPicPr>
            <p:nvPr/>
          </p:nvPicPr>
          <p:blipFill>
            <a:blip r:embed="rId3"/>
            <a:stretch>
              <a:fillRect/>
            </a:stretch>
          </p:blipFill>
          <p:spPr>
            <a:xfrm>
              <a:off x="4891922" y="0"/>
              <a:ext cx="1220386" cy="1158332"/>
            </a:xfrm>
            <a:prstGeom prst="rect">
              <a:avLst/>
            </a:prstGeom>
          </p:spPr>
        </p:pic>
        <p:sp>
          <p:nvSpPr>
            <p:cNvPr id="28" name="TextBox 27">
              <a:extLst>
                <a:ext uri="{FF2B5EF4-FFF2-40B4-BE49-F238E27FC236}">
                  <a16:creationId xmlns:a16="http://schemas.microsoft.com/office/drawing/2014/main" id="{0429A408-E0FD-4673-AA27-ED5E0F79C4B4}"/>
                </a:ext>
              </a:extLst>
            </p:cNvPr>
            <p:cNvSpPr txBox="1"/>
            <p:nvPr/>
          </p:nvSpPr>
          <p:spPr>
            <a:xfrm>
              <a:off x="4910444" y="1078984"/>
              <a:ext cx="1183341" cy="646331"/>
            </a:xfrm>
            <a:prstGeom prst="rect">
              <a:avLst/>
            </a:prstGeom>
            <a:noFill/>
          </p:spPr>
          <p:txBody>
            <a:bodyPr wrap="square" rtlCol="0">
              <a:spAutoFit/>
            </a:bodyPr>
            <a:lstStyle/>
            <a:p>
              <a:pPr algn="ctr"/>
              <a:r>
                <a:rPr lang="en-GB" dirty="0">
                  <a:solidFill>
                    <a:srgbClr val="005743"/>
                  </a:solidFill>
                </a:rPr>
                <a:t>Religion &amp; Belief </a:t>
              </a:r>
            </a:p>
          </p:txBody>
        </p:sp>
      </p:grpSp>
      <p:grpSp>
        <p:nvGrpSpPr>
          <p:cNvPr id="40" name="Group 39">
            <a:extLst>
              <a:ext uri="{FF2B5EF4-FFF2-40B4-BE49-F238E27FC236}">
                <a16:creationId xmlns:a16="http://schemas.microsoft.com/office/drawing/2014/main" id="{01D99E31-C956-4DA5-85F6-14F8563BEF89}"/>
              </a:ext>
            </a:extLst>
          </p:cNvPr>
          <p:cNvGrpSpPr/>
          <p:nvPr/>
        </p:nvGrpSpPr>
        <p:grpSpPr>
          <a:xfrm>
            <a:off x="6232917" y="30955"/>
            <a:ext cx="1523824" cy="1396826"/>
            <a:chOff x="6232917" y="30955"/>
            <a:chExt cx="1523824" cy="1396826"/>
          </a:xfrm>
        </p:grpSpPr>
        <p:pic>
          <p:nvPicPr>
            <p:cNvPr id="22" name="Picture 21" descr="Icon&#10;&#10;Description automatically generated">
              <a:extLst>
                <a:ext uri="{FF2B5EF4-FFF2-40B4-BE49-F238E27FC236}">
                  <a16:creationId xmlns:a16="http://schemas.microsoft.com/office/drawing/2014/main" id="{2AD18D8B-1329-4ECF-A380-5D39DC1F434E}"/>
                </a:ext>
              </a:extLst>
            </p:cNvPr>
            <p:cNvPicPr>
              <a:picLocks noChangeAspect="1"/>
            </p:cNvPicPr>
            <p:nvPr/>
          </p:nvPicPr>
          <p:blipFill>
            <a:blip r:embed="rId4"/>
            <a:stretch>
              <a:fillRect/>
            </a:stretch>
          </p:blipFill>
          <p:spPr>
            <a:xfrm>
              <a:off x="6495736" y="30955"/>
              <a:ext cx="1056490" cy="1088185"/>
            </a:xfrm>
            <a:prstGeom prst="rect">
              <a:avLst/>
            </a:prstGeom>
          </p:spPr>
        </p:pic>
        <p:sp>
          <p:nvSpPr>
            <p:cNvPr id="31" name="TextBox 30">
              <a:extLst>
                <a:ext uri="{FF2B5EF4-FFF2-40B4-BE49-F238E27FC236}">
                  <a16:creationId xmlns:a16="http://schemas.microsoft.com/office/drawing/2014/main" id="{370B7E38-A986-4039-B880-8A4301560259}"/>
                </a:ext>
              </a:extLst>
            </p:cNvPr>
            <p:cNvSpPr txBox="1"/>
            <p:nvPr/>
          </p:nvSpPr>
          <p:spPr>
            <a:xfrm>
              <a:off x="6232917" y="1058449"/>
              <a:ext cx="1523824" cy="369332"/>
            </a:xfrm>
            <a:prstGeom prst="rect">
              <a:avLst/>
            </a:prstGeom>
            <a:noFill/>
          </p:spPr>
          <p:txBody>
            <a:bodyPr wrap="square" rtlCol="0">
              <a:spAutoFit/>
            </a:bodyPr>
            <a:lstStyle/>
            <a:p>
              <a:pPr algn="ctr"/>
              <a:r>
                <a:rPr lang="en-GB" dirty="0">
                  <a:solidFill>
                    <a:srgbClr val="005743"/>
                  </a:solidFill>
                </a:rPr>
                <a:t>Sex</a:t>
              </a:r>
            </a:p>
          </p:txBody>
        </p:sp>
      </p:grpSp>
      <p:grpSp>
        <p:nvGrpSpPr>
          <p:cNvPr id="42" name="Group 41">
            <a:extLst>
              <a:ext uri="{FF2B5EF4-FFF2-40B4-BE49-F238E27FC236}">
                <a16:creationId xmlns:a16="http://schemas.microsoft.com/office/drawing/2014/main" id="{55D7A9F9-EFD3-4C23-B0AC-F592C13F4116}"/>
              </a:ext>
            </a:extLst>
          </p:cNvPr>
          <p:cNvGrpSpPr/>
          <p:nvPr/>
        </p:nvGrpSpPr>
        <p:grpSpPr>
          <a:xfrm>
            <a:off x="4702335" y="1822517"/>
            <a:ext cx="1551487" cy="1581275"/>
            <a:chOff x="4702335" y="1822517"/>
            <a:chExt cx="1551487" cy="1581275"/>
          </a:xfrm>
        </p:grpSpPr>
        <p:pic>
          <p:nvPicPr>
            <p:cNvPr id="12" name="Picture 11" descr="Icon&#10;&#10;Description automatically generated">
              <a:extLst>
                <a:ext uri="{FF2B5EF4-FFF2-40B4-BE49-F238E27FC236}">
                  <a16:creationId xmlns:a16="http://schemas.microsoft.com/office/drawing/2014/main" id="{54378309-A8F4-4591-8ECE-C96807403E5A}"/>
                </a:ext>
              </a:extLst>
            </p:cNvPr>
            <p:cNvPicPr>
              <a:picLocks noChangeAspect="1"/>
            </p:cNvPicPr>
            <p:nvPr/>
          </p:nvPicPr>
          <p:blipFill>
            <a:blip r:embed="rId5"/>
            <a:stretch>
              <a:fillRect/>
            </a:stretch>
          </p:blipFill>
          <p:spPr>
            <a:xfrm>
              <a:off x="4943470" y="1822517"/>
              <a:ext cx="1020920" cy="1014091"/>
            </a:xfrm>
            <a:prstGeom prst="rect">
              <a:avLst/>
            </a:prstGeom>
          </p:spPr>
        </p:pic>
        <p:sp>
          <p:nvSpPr>
            <p:cNvPr id="32" name="TextBox 31">
              <a:extLst>
                <a:ext uri="{FF2B5EF4-FFF2-40B4-BE49-F238E27FC236}">
                  <a16:creationId xmlns:a16="http://schemas.microsoft.com/office/drawing/2014/main" id="{E8F6B516-9A24-49B0-BC70-17CCCB1DC1D0}"/>
                </a:ext>
              </a:extLst>
            </p:cNvPr>
            <p:cNvSpPr txBox="1"/>
            <p:nvPr/>
          </p:nvSpPr>
          <p:spPr>
            <a:xfrm>
              <a:off x="4702335" y="2757461"/>
              <a:ext cx="1551487" cy="646331"/>
            </a:xfrm>
            <a:prstGeom prst="rect">
              <a:avLst/>
            </a:prstGeom>
            <a:noFill/>
          </p:spPr>
          <p:txBody>
            <a:bodyPr wrap="square" rtlCol="0">
              <a:spAutoFit/>
            </a:bodyPr>
            <a:lstStyle/>
            <a:p>
              <a:pPr algn="ctr"/>
              <a:r>
                <a:rPr lang="en-GB" dirty="0">
                  <a:solidFill>
                    <a:srgbClr val="005743"/>
                  </a:solidFill>
                </a:rPr>
                <a:t>Gender Reassignment</a:t>
              </a:r>
            </a:p>
          </p:txBody>
        </p:sp>
      </p:grpSp>
      <p:grpSp>
        <p:nvGrpSpPr>
          <p:cNvPr id="41" name="Group 40">
            <a:extLst>
              <a:ext uri="{FF2B5EF4-FFF2-40B4-BE49-F238E27FC236}">
                <a16:creationId xmlns:a16="http://schemas.microsoft.com/office/drawing/2014/main" id="{F9BC35B4-0EAF-4B62-AD5B-EB81AA788AAC}"/>
              </a:ext>
            </a:extLst>
          </p:cNvPr>
          <p:cNvGrpSpPr/>
          <p:nvPr/>
        </p:nvGrpSpPr>
        <p:grpSpPr>
          <a:xfrm>
            <a:off x="7877351" y="30955"/>
            <a:ext cx="1266650" cy="1694359"/>
            <a:chOff x="7877351" y="30955"/>
            <a:chExt cx="1266650" cy="1694359"/>
          </a:xfrm>
        </p:grpSpPr>
        <p:pic>
          <p:nvPicPr>
            <p:cNvPr id="24" name="Picture 23" descr="Icon&#10;&#10;Description automatically generated">
              <a:extLst>
                <a:ext uri="{FF2B5EF4-FFF2-40B4-BE49-F238E27FC236}">
                  <a16:creationId xmlns:a16="http://schemas.microsoft.com/office/drawing/2014/main" id="{81C2F72C-23EA-4D6A-A951-EF7CF410A65A}"/>
                </a:ext>
              </a:extLst>
            </p:cNvPr>
            <p:cNvPicPr>
              <a:picLocks noChangeAspect="1"/>
            </p:cNvPicPr>
            <p:nvPr/>
          </p:nvPicPr>
          <p:blipFill>
            <a:blip r:embed="rId6"/>
            <a:stretch>
              <a:fillRect/>
            </a:stretch>
          </p:blipFill>
          <p:spPr>
            <a:xfrm>
              <a:off x="8204173" y="30955"/>
              <a:ext cx="810551" cy="1174398"/>
            </a:xfrm>
            <a:prstGeom prst="rect">
              <a:avLst/>
            </a:prstGeom>
          </p:spPr>
        </p:pic>
        <p:sp>
          <p:nvSpPr>
            <p:cNvPr id="33" name="TextBox 32">
              <a:extLst>
                <a:ext uri="{FF2B5EF4-FFF2-40B4-BE49-F238E27FC236}">
                  <a16:creationId xmlns:a16="http://schemas.microsoft.com/office/drawing/2014/main" id="{D1B7C4E6-CB51-48B6-9475-F13CB6C979B9}"/>
                </a:ext>
              </a:extLst>
            </p:cNvPr>
            <p:cNvSpPr txBox="1"/>
            <p:nvPr/>
          </p:nvSpPr>
          <p:spPr>
            <a:xfrm>
              <a:off x="7877351" y="1078983"/>
              <a:ext cx="1266650" cy="646331"/>
            </a:xfrm>
            <a:prstGeom prst="rect">
              <a:avLst/>
            </a:prstGeom>
            <a:noFill/>
          </p:spPr>
          <p:txBody>
            <a:bodyPr wrap="square" rtlCol="0">
              <a:spAutoFit/>
            </a:bodyPr>
            <a:lstStyle/>
            <a:p>
              <a:pPr algn="ctr"/>
              <a:r>
                <a:rPr lang="en-GB" dirty="0">
                  <a:solidFill>
                    <a:srgbClr val="005743"/>
                  </a:solidFill>
                </a:rPr>
                <a:t>Pregnancy </a:t>
              </a:r>
              <a:r>
                <a:rPr lang="en-GB" sz="1050" dirty="0">
                  <a:solidFill>
                    <a:srgbClr val="005743"/>
                  </a:solidFill>
                </a:rPr>
                <a:t>&amp;</a:t>
              </a:r>
              <a:r>
                <a:rPr lang="en-GB" dirty="0">
                  <a:solidFill>
                    <a:srgbClr val="005743"/>
                  </a:solidFill>
                </a:rPr>
                <a:t> Maternity</a:t>
              </a:r>
            </a:p>
          </p:txBody>
        </p:sp>
      </p:grpSp>
      <p:grpSp>
        <p:nvGrpSpPr>
          <p:cNvPr id="43" name="Group 42">
            <a:extLst>
              <a:ext uri="{FF2B5EF4-FFF2-40B4-BE49-F238E27FC236}">
                <a16:creationId xmlns:a16="http://schemas.microsoft.com/office/drawing/2014/main" id="{DD6E62CD-EE78-44C7-8D1F-F6914E8B8E22}"/>
              </a:ext>
            </a:extLst>
          </p:cNvPr>
          <p:cNvGrpSpPr/>
          <p:nvPr/>
        </p:nvGrpSpPr>
        <p:grpSpPr>
          <a:xfrm>
            <a:off x="6239907" y="1854425"/>
            <a:ext cx="1782302" cy="1548591"/>
            <a:chOff x="6239907" y="1854425"/>
            <a:chExt cx="1782302" cy="1548591"/>
          </a:xfrm>
        </p:grpSpPr>
        <p:pic>
          <p:nvPicPr>
            <p:cNvPr id="14" name="Picture 13" descr="Icon&#10;&#10;Description automatically generated">
              <a:extLst>
                <a:ext uri="{FF2B5EF4-FFF2-40B4-BE49-F238E27FC236}">
                  <a16:creationId xmlns:a16="http://schemas.microsoft.com/office/drawing/2014/main" id="{5433440C-449D-46F5-918A-3EA772DDB282}"/>
                </a:ext>
              </a:extLst>
            </p:cNvPr>
            <p:cNvPicPr>
              <a:picLocks noChangeAspect="1"/>
            </p:cNvPicPr>
            <p:nvPr/>
          </p:nvPicPr>
          <p:blipFill>
            <a:blip r:embed="rId7"/>
            <a:stretch>
              <a:fillRect/>
            </a:stretch>
          </p:blipFill>
          <p:spPr>
            <a:xfrm>
              <a:off x="6605396" y="1854425"/>
              <a:ext cx="1020920" cy="988793"/>
            </a:xfrm>
            <a:prstGeom prst="rect">
              <a:avLst/>
            </a:prstGeom>
          </p:spPr>
        </p:pic>
        <p:sp>
          <p:nvSpPr>
            <p:cNvPr id="34" name="TextBox 33">
              <a:extLst>
                <a:ext uri="{FF2B5EF4-FFF2-40B4-BE49-F238E27FC236}">
                  <a16:creationId xmlns:a16="http://schemas.microsoft.com/office/drawing/2014/main" id="{04447506-63CA-4851-B56E-8EF3C480F25D}"/>
                </a:ext>
              </a:extLst>
            </p:cNvPr>
            <p:cNvSpPr txBox="1"/>
            <p:nvPr/>
          </p:nvSpPr>
          <p:spPr>
            <a:xfrm>
              <a:off x="6239907" y="2756685"/>
              <a:ext cx="1782302" cy="646331"/>
            </a:xfrm>
            <a:prstGeom prst="rect">
              <a:avLst/>
            </a:prstGeom>
            <a:noFill/>
          </p:spPr>
          <p:txBody>
            <a:bodyPr wrap="square" rtlCol="0">
              <a:spAutoFit/>
            </a:bodyPr>
            <a:lstStyle/>
            <a:p>
              <a:pPr algn="ctr"/>
              <a:r>
                <a:rPr lang="en-GB" dirty="0">
                  <a:solidFill>
                    <a:srgbClr val="005743"/>
                  </a:solidFill>
                </a:rPr>
                <a:t>Marriage &amp; Civil Partnership</a:t>
              </a:r>
            </a:p>
          </p:txBody>
        </p:sp>
      </p:grpSp>
      <p:grpSp>
        <p:nvGrpSpPr>
          <p:cNvPr id="44" name="Group 43">
            <a:extLst>
              <a:ext uri="{FF2B5EF4-FFF2-40B4-BE49-F238E27FC236}">
                <a16:creationId xmlns:a16="http://schemas.microsoft.com/office/drawing/2014/main" id="{703039E2-F983-4A5C-BAE2-3E029E512E37}"/>
              </a:ext>
            </a:extLst>
          </p:cNvPr>
          <p:cNvGrpSpPr/>
          <p:nvPr/>
        </p:nvGrpSpPr>
        <p:grpSpPr>
          <a:xfrm>
            <a:off x="8029375" y="1865875"/>
            <a:ext cx="1198107" cy="1253583"/>
            <a:chOff x="8029375" y="1865875"/>
            <a:chExt cx="1198107" cy="1253583"/>
          </a:xfrm>
        </p:grpSpPr>
        <p:pic>
          <p:nvPicPr>
            <p:cNvPr id="18" name="Picture 17" descr="Icon&#10;&#10;Description automatically generated">
              <a:extLst>
                <a:ext uri="{FF2B5EF4-FFF2-40B4-BE49-F238E27FC236}">
                  <a16:creationId xmlns:a16="http://schemas.microsoft.com/office/drawing/2014/main" id="{D5492083-CBB0-40D0-9003-2CACDB89F1DB}"/>
                </a:ext>
              </a:extLst>
            </p:cNvPr>
            <p:cNvPicPr>
              <a:picLocks noChangeAspect="1"/>
            </p:cNvPicPr>
            <p:nvPr/>
          </p:nvPicPr>
          <p:blipFill>
            <a:blip r:embed="rId8"/>
            <a:stretch>
              <a:fillRect/>
            </a:stretch>
          </p:blipFill>
          <p:spPr>
            <a:xfrm>
              <a:off x="8029375" y="1865875"/>
              <a:ext cx="1020919" cy="1011378"/>
            </a:xfrm>
            <a:prstGeom prst="rect">
              <a:avLst/>
            </a:prstGeom>
          </p:spPr>
        </p:pic>
        <p:sp>
          <p:nvSpPr>
            <p:cNvPr id="35" name="TextBox 34">
              <a:extLst>
                <a:ext uri="{FF2B5EF4-FFF2-40B4-BE49-F238E27FC236}">
                  <a16:creationId xmlns:a16="http://schemas.microsoft.com/office/drawing/2014/main" id="{B8BA1110-42B6-48AE-B564-3F418513E820}"/>
                </a:ext>
              </a:extLst>
            </p:cNvPr>
            <p:cNvSpPr txBox="1"/>
            <p:nvPr/>
          </p:nvSpPr>
          <p:spPr>
            <a:xfrm>
              <a:off x="8044141" y="2750126"/>
              <a:ext cx="1183341" cy="369332"/>
            </a:xfrm>
            <a:prstGeom prst="rect">
              <a:avLst/>
            </a:prstGeom>
            <a:noFill/>
          </p:spPr>
          <p:txBody>
            <a:bodyPr wrap="square" rtlCol="0">
              <a:spAutoFit/>
            </a:bodyPr>
            <a:lstStyle/>
            <a:p>
              <a:pPr algn="ctr"/>
              <a:r>
                <a:rPr lang="en-GB" dirty="0">
                  <a:solidFill>
                    <a:srgbClr val="005743"/>
                  </a:solidFill>
                </a:rPr>
                <a:t>Race</a:t>
              </a:r>
            </a:p>
          </p:txBody>
        </p:sp>
      </p:grpSp>
      <p:grpSp>
        <p:nvGrpSpPr>
          <p:cNvPr id="45" name="Group 44">
            <a:extLst>
              <a:ext uri="{FF2B5EF4-FFF2-40B4-BE49-F238E27FC236}">
                <a16:creationId xmlns:a16="http://schemas.microsoft.com/office/drawing/2014/main" id="{1DD09ED8-2ECC-44E5-80F1-7AFD458149DB}"/>
              </a:ext>
            </a:extLst>
          </p:cNvPr>
          <p:cNvGrpSpPr/>
          <p:nvPr/>
        </p:nvGrpSpPr>
        <p:grpSpPr>
          <a:xfrm>
            <a:off x="4870992" y="3461301"/>
            <a:ext cx="1249678" cy="1529067"/>
            <a:chOff x="4870992" y="3461301"/>
            <a:chExt cx="1249678" cy="1529067"/>
          </a:xfrm>
        </p:grpSpPr>
        <p:pic>
          <p:nvPicPr>
            <p:cNvPr id="9" name="Picture 8" descr="Icon&#10;&#10;Description automatically generated">
              <a:extLst>
                <a:ext uri="{FF2B5EF4-FFF2-40B4-BE49-F238E27FC236}">
                  <a16:creationId xmlns:a16="http://schemas.microsoft.com/office/drawing/2014/main" id="{CCFF3699-37F4-4265-8BC5-E087310B4BE9}"/>
                </a:ext>
              </a:extLst>
            </p:cNvPr>
            <p:cNvPicPr>
              <a:picLocks noChangeAspect="1"/>
            </p:cNvPicPr>
            <p:nvPr/>
          </p:nvPicPr>
          <p:blipFill>
            <a:blip r:embed="rId9"/>
            <a:stretch>
              <a:fillRect/>
            </a:stretch>
          </p:blipFill>
          <p:spPr>
            <a:xfrm>
              <a:off x="4943470" y="3461301"/>
              <a:ext cx="1177200" cy="1185101"/>
            </a:xfrm>
            <a:prstGeom prst="rect">
              <a:avLst/>
            </a:prstGeom>
          </p:spPr>
        </p:pic>
        <p:sp>
          <p:nvSpPr>
            <p:cNvPr id="36" name="TextBox 35">
              <a:extLst>
                <a:ext uri="{FF2B5EF4-FFF2-40B4-BE49-F238E27FC236}">
                  <a16:creationId xmlns:a16="http://schemas.microsoft.com/office/drawing/2014/main" id="{AA25D62F-7680-4125-8CD3-A1D502EA3A72}"/>
                </a:ext>
              </a:extLst>
            </p:cNvPr>
            <p:cNvSpPr txBox="1"/>
            <p:nvPr/>
          </p:nvSpPr>
          <p:spPr>
            <a:xfrm>
              <a:off x="4870992" y="4621036"/>
              <a:ext cx="1183341" cy="369332"/>
            </a:xfrm>
            <a:prstGeom prst="rect">
              <a:avLst/>
            </a:prstGeom>
            <a:noFill/>
          </p:spPr>
          <p:txBody>
            <a:bodyPr wrap="square" rtlCol="0">
              <a:spAutoFit/>
            </a:bodyPr>
            <a:lstStyle/>
            <a:p>
              <a:pPr algn="ctr"/>
              <a:r>
                <a:rPr lang="en-GB" dirty="0">
                  <a:solidFill>
                    <a:srgbClr val="005743"/>
                  </a:solidFill>
                </a:rPr>
                <a:t>Disability</a:t>
              </a:r>
            </a:p>
          </p:txBody>
        </p:sp>
      </p:grpSp>
      <p:grpSp>
        <p:nvGrpSpPr>
          <p:cNvPr id="46" name="Group 45">
            <a:extLst>
              <a:ext uri="{FF2B5EF4-FFF2-40B4-BE49-F238E27FC236}">
                <a16:creationId xmlns:a16="http://schemas.microsoft.com/office/drawing/2014/main" id="{339D1137-CCE1-4751-A3BC-C6768427B7B7}"/>
              </a:ext>
            </a:extLst>
          </p:cNvPr>
          <p:cNvGrpSpPr/>
          <p:nvPr/>
        </p:nvGrpSpPr>
        <p:grpSpPr>
          <a:xfrm>
            <a:off x="6566009" y="3536425"/>
            <a:ext cx="1222728" cy="1453943"/>
            <a:chOff x="6566009" y="3536425"/>
            <a:chExt cx="1222728" cy="1453943"/>
          </a:xfrm>
        </p:grpSpPr>
        <p:pic>
          <p:nvPicPr>
            <p:cNvPr id="5" name="Picture 4" descr="Icon&#10;&#10;Description automatically generated">
              <a:extLst>
                <a:ext uri="{FF2B5EF4-FFF2-40B4-BE49-F238E27FC236}">
                  <a16:creationId xmlns:a16="http://schemas.microsoft.com/office/drawing/2014/main" id="{1D9DF559-2E7E-4788-B1EE-E6383B06C39A}"/>
                </a:ext>
              </a:extLst>
            </p:cNvPr>
            <p:cNvPicPr>
              <a:picLocks noChangeAspect="1"/>
            </p:cNvPicPr>
            <p:nvPr/>
          </p:nvPicPr>
          <p:blipFill>
            <a:blip r:embed="rId10"/>
            <a:stretch>
              <a:fillRect/>
            </a:stretch>
          </p:blipFill>
          <p:spPr>
            <a:xfrm>
              <a:off x="6566009" y="3536425"/>
              <a:ext cx="1203438" cy="1097252"/>
            </a:xfrm>
            <a:prstGeom prst="rect">
              <a:avLst/>
            </a:prstGeom>
          </p:spPr>
        </p:pic>
        <p:sp>
          <p:nvSpPr>
            <p:cNvPr id="37" name="TextBox 36">
              <a:extLst>
                <a:ext uri="{FF2B5EF4-FFF2-40B4-BE49-F238E27FC236}">
                  <a16:creationId xmlns:a16="http://schemas.microsoft.com/office/drawing/2014/main" id="{30624809-E5FB-4D84-9AAC-A6B7807F98B9}"/>
                </a:ext>
              </a:extLst>
            </p:cNvPr>
            <p:cNvSpPr txBox="1"/>
            <p:nvPr/>
          </p:nvSpPr>
          <p:spPr>
            <a:xfrm>
              <a:off x="6605396" y="4621036"/>
              <a:ext cx="1183341" cy="369332"/>
            </a:xfrm>
            <a:prstGeom prst="rect">
              <a:avLst/>
            </a:prstGeom>
            <a:noFill/>
          </p:spPr>
          <p:txBody>
            <a:bodyPr wrap="square" rtlCol="0">
              <a:spAutoFit/>
            </a:bodyPr>
            <a:lstStyle/>
            <a:p>
              <a:pPr algn="ctr"/>
              <a:r>
                <a:rPr lang="en-GB" dirty="0">
                  <a:solidFill>
                    <a:srgbClr val="005743"/>
                  </a:solidFill>
                </a:rPr>
                <a:t>Age</a:t>
              </a:r>
            </a:p>
          </p:txBody>
        </p:sp>
      </p:grpSp>
      <p:grpSp>
        <p:nvGrpSpPr>
          <p:cNvPr id="47" name="Group 46">
            <a:extLst>
              <a:ext uri="{FF2B5EF4-FFF2-40B4-BE49-F238E27FC236}">
                <a16:creationId xmlns:a16="http://schemas.microsoft.com/office/drawing/2014/main" id="{5062B1A9-7BD3-4C63-8975-ACDBF0360851}"/>
              </a:ext>
            </a:extLst>
          </p:cNvPr>
          <p:cNvGrpSpPr/>
          <p:nvPr/>
        </p:nvGrpSpPr>
        <p:grpSpPr>
          <a:xfrm>
            <a:off x="7877351" y="3653849"/>
            <a:ext cx="1266649" cy="1479135"/>
            <a:chOff x="7877351" y="3653849"/>
            <a:chExt cx="1266649" cy="1479135"/>
          </a:xfrm>
        </p:grpSpPr>
        <p:pic>
          <p:nvPicPr>
            <p:cNvPr id="27" name="Picture 26" descr="Icon&#10;&#10;Description automatically generated">
              <a:extLst>
                <a:ext uri="{FF2B5EF4-FFF2-40B4-BE49-F238E27FC236}">
                  <a16:creationId xmlns:a16="http://schemas.microsoft.com/office/drawing/2014/main" id="{51C99AEE-A404-48F7-9BB4-FB8BD8C1591B}"/>
                </a:ext>
              </a:extLst>
            </p:cNvPr>
            <p:cNvPicPr>
              <a:picLocks noChangeAspect="1"/>
            </p:cNvPicPr>
            <p:nvPr/>
          </p:nvPicPr>
          <p:blipFill>
            <a:blip r:embed="rId11"/>
            <a:stretch>
              <a:fillRect/>
            </a:stretch>
          </p:blipFill>
          <p:spPr>
            <a:xfrm>
              <a:off x="7943688" y="3653849"/>
              <a:ext cx="1160925" cy="963321"/>
            </a:xfrm>
            <a:prstGeom prst="rect">
              <a:avLst/>
            </a:prstGeom>
          </p:spPr>
        </p:pic>
        <p:sp>
          <p:nvSpPr>
            <p:cNvPr id="38" name="TextBox 37">
              <a:extLst>
                <a:ext uri="{FF2B5EF4-FFF2-40B4-BE49-F238E27FC236}">
                  <a16:creationId xmlns:a16="http://schemas.microsoft.com/office/drawing/2014/main" id="{ED9E1C3C-2C4E-45C9-BC90-A910225FCA8B}"/>
                </a:ext>
              </a:extLst>
            </p:cNvPr>
            <p:cNvSpPr txBox="1"/>
            <p:nvPr/>
          </p:nvSpPr>
          <p:spPr>
            <a:xfrm>
              <a:off x="7877351" y="4486653"/>
              <a:ext cx="1266649" cy="646331"/>
            </a:xfrm>
            <a:prstGeom prst="rect">
              <a:avLst/>
            </a:prstGeom>
            <a:noFill/>
          </p:spPr>
          <p:txBody>
            <a:bodyPr wrap="square" rtlCol="0">
              <a:spAutoFit/>
            </a:bodyPr>
            <a:lstStyle/>
            <a:p>
              <a:pPr algn="ctr"/>
              <a:r>
                <a:rPr lang="en-GB" dirty="0">
                  <a:solidFill>
                    <a:srgbClr val="005743"/>
                  </a:solidFill>
                </a:rPr>
                <a:t>Sexual Orientation</a:t>
              </a:r>
            </a:p>
          </p:txBody>
        </p:sp>
      </p:grpSp>
      <p:sp>
        <p:nvSpPr>
          <p:cNvPr id="48" name="Title 1">
            <a:extLst>
              <a:ext uri="{FF2B5EF4-FFF2-40B4-BE49-F238E27FC236}">
                <a16:creationId xmlns:a16="http://schemas.microsoft.com/office/drawing/2014/main" id="{B746C4D8-27D6-4BE8-9699-03864E9AE02D}"/>
              </a:ext>
            </a:extLst>
          </p:cNvPr>
          <p:cNvSpPr txBox="1">
            <a:spLocks/>
          </p:cNvSpPr>
          <p:nvPr/>
        </p:nvSpPr>
        <p:spPr>
          <a:xfrm>
            <a:off x="189337" y="138980"/>
            <a:ext cx="7366690" cy="7007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i="0" kern="1200" baseline="0">
                <a:solidFill>
                  <a:srgbClr val="005743"/>
                </a:solidFill>
                <a:latin typeface="Karla" pitchFamily="2" charset="0"/>
                <a:ea typeface="+mj-ea"/>
                <a:cs typeface="Arial"/>
              </a:defRPr>
            </a:lvl1pPr>
          </a:lstStyle>
          <a:p>
            <a:r>
              <a:rPr lang="en-US" dirty="0"/>
              <a:t>How Does Football Alter?</a:t>
            </a:r>
          </a:p>
        </p:txBody>
      </p:sp>
      <p:sp>
        <p:nvSpPr>
          <p:cNvPr id="49" name="TextBox 48">
            <a:extLst>
              <a:ext uri="{FF2B5EF4-FFF2-40B4-BE49-F238E27FC236}">
                <a16:creationId xmlns:a16="http://schemas.microsoft.com/office/drawing/2014/main" id="{1239AA11-0360-4B2E-ABD4-63AF9D0915DB}"/>
              </a:ext>
            </a:extLst>
          </p:cNvPr>
          <p:cNvSpPr txBox="1"/>
          <p:nvPr/>
        </p:nvSpPr>
        <p:spPr>
          <a:xfrm>
            <a:off x="129276" y="968066"/>
            <a:ext cx="1697983" cy="646331"/>
          </a:xfrm>
          <a:prstGeom prst="rect">
            <a:avLst/>
          </a:prstGeom>
          <a:noFill/>
        </p:spPr>
        <p:txBody>
          <a:bodyPr wrap="square" rtlCol="0">
            <a:spAutoFit/>
          </a:bodyPr>
          <a:lstStyle/>
          <a:p>
            <a:pPr algn="ctr"/>
            <a:r>
              <a:rPr lang="en-GB" b="1" dirty="0">
                <a:solidFill>
                  <a:srgbClr val="005743"/>
                </a:solidFill>
              </a:rPr>
              <a:t>Rules to Participate</a:t>
            </a:r>
          </a:p>
        </p:txBody>
      </p:sp>
      <p:sp>
        <p:nvSpPr>
          <p:cNvPr id="50" name="TextBox 49">
            <a:extLst>
              <a:ext uri="{FF2B5EF4-FFF2-40B4-BE49-F238E27FC236}">
                <a16:creationId xmlns:a16="http://schemas.microsoft.com/office/drawing/2014/main" id="{0A3B9888-3C06-448A-AEFA-93AFF9FBB550}"/>
              </a:ext>
            </a:extLst>
          </p:cNvPr>
          <p:cNvSpPr txBox="1"/>
          <p:nvPr/>
        </p:nvSpPr>
        <p:spPr>
          <a:xfrm>
            <a:off x="211499" y="3761885"/>
            <a:ext cx="1551487" cy="646331"/>
          </a:xfrm>
          <a:prstGeom prst="rect">
            <a:avLst/>
          </a:prstGeom>
          <a:noFill/>
        </p:spPr>
        <p:txBody>
          <a:bodyPr wrap="square" rtlCol="0">
            <a:spAutoFit/>
          </a:bodyPr>
          <a:lstStyle/>
          <a:p>
            <a:pPr algn="ctr"/>
            <a:r>
              <a:rPr lang="en-GB" b="1" dirty="0">
                <a:solidFill>
                  <a:srgbClr val="005743"/>
                </a:solidFill>
              </a:rPr>
              <a:t>No Change to Game</a:t>
            </a:r>
          </a:p>
        </p:txBody>
      </p:sp>
      <p:sp>
        <p:nvSpPr>
          <p:cNvPr id="51" name="TextBox 50">
            <a:extLst>
              <a:ext uri="{FF2B5EF4-FFF2-40B4-BE49-F238E27FC236}">
                <a16:creationId xmlns:a16="http://schemas.microsoft.com/office/drawing/2014/main" id="{7A02AA57-15A5-4F05-8D72-32891DF2B637}"/>
              </a:ext>
            </a:extLst>
          </p:cNvPr>
          <p:cNvSpPr txBox="1"/>
          <p:nvPr/>
        </p:nvSpPr>
        <p:spPr>
          <a:xfrm>
            <a:off x="211498" y="2222771"/>
            <a:ext cx="1551487" cy="646331"/>
          </a:xfrm>
          <a:prstGeom prst="rect">
            <a:avLst/>
          </a:prstGeom>
          <a:noFill/>
        </p:spPr>
        <p:txBody>
          <a:bodyPr wrap="square" rtlCol="0">
            <a:spAutoFit/>
          </a:bodyPr>
          <a:lstStyle/>
          <a:p>
            <a:pPr algn="ctr"/>
            <a:r>
              <a:rPr lang="en-GB" b="1" dirty="0">
                <a:solidFill>
                  <a:srgbClr val="005743"/>
                </a:solidFill>
              </a:rPr>
              <a:t>Need to Consider</a:t>
            </a:r>
          </a:p>
        </p:txBody>
      </p:sp>
    </p:spTree>
    <p:extLst>
      <p:ext uri="{BB962C8B-B14F-4D97-AF65-F5344CB8AC3E}">
        <p14:creationId xmlns:p14="http://schemas.microsoft.com/office/powerpoint/2010/main" val="370557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500"/>
                                        <p:tgtEl>
                                          <p:spTgt spid="49"/>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3.88889E-6 -2.59259E-6 L -0.33108 0.66389 " pathEditMode="relative" rAng="0" ptsTypes="AA">
                                      <p:cBhvr>
                                        <p:cTn id="64" dur="2000" fill="hold"/>
                                        <p:tgtEl>
                                          <p:spTgt spid="39"/>
                                        </p:tgtEl>
                                        <p:attrNameLst>
                                          <p:attrName>ppt_x</p:attrName>
                                          <p:attrName>ppt_y</p:attrName>
                                        </p:attrNameLst>
                                      </p:cBhvr>
                                      <p:rCtr x="-16563" y="33179"/>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1.66667E-6 -4.69136E-6 L -0.29965 -0.2466 " pathEditMode="relative" rAng="0" ptsTypes="AA">
                                      <p:cBhvr>
                                        <p:cTn id="68" dur="2000" fill="hold"/>
                                        <p:tgtEl>
                                          <p:spTgt spid="42"/>
                                        </p:tgtEl>
                                        <p:attrNameLst>
                                          <p:attrName>ppt_x</p:attrName>
                                          <p:attrName>ppt_y</p:attrName>
                                        </p:attrNameLst>
                                      </p:cBhvr>
                                      <p:rCtr x="-14983" y="-12346"/>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1.66667E-6 -4.93827E-6 L -0.16962 -0.3216 " pathEditMode="relative" rAng="0" ptsTypes="AA">
                                      <p:cBhvr>
                                        <p:cTn id="72" dur="2000" fill="hold"/>
                                        <p:tgtEl>
                                          <p:spTgt spid="45"/>
                                        </p:tgtEl>
                                        <p:attrNameLst>
                                          <p:attrName>ppt_x</p:attrName>
                                          <p:attrName>ppt_y</p:attrName>
                                        </p:attrNameLst>
                                      </p:cBhvr>
                                      <p:rCtr x="-8490" y="-16080"/>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5.55556E-7 3.33333E-6 L -0.24514 0.10956 " pathEditMode="relative" rAng="0" ptsTypes="AA">
                                      <p:cBhvr>
                                        <p:cTn id="76" dur="2000" fill="hold"/>
                                        <p:tgtEl>
                                          <p:spTgt spid="40"/>
                                        </p:tgtEl>
                                        <p:attrNameLst>
                                          <p:attrName>ppt_x</p:attrName>
                                          <p:attrName>ppt_y</p:attrName>
                                        </p:attrNameLst>
                                      </p:cBhvr>
                                      <p:rCtr x="-12257" y="5463"/>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1.11111E-6 -1.11111E-6 L -0.26007 0.3179 " pathEditMode="relative" rAng="0" ptsTypes="AA">
                                      <p:cBhvr>
                                        <p:cTn id="80" dur="2000" fill="hold"/>
                                        <p:tgtEl>
                                          <p:spTgt spid="43"/>
                                        </p:tgtEl>
                                        <p:attrNameLst>
                                          <p:attrName>ppt_x</p:attrName>
                                          <p:attrName>ppt_y</p:attrName>
                                        </p:attrNameLst>
                                      </p:cBhvr>
                                      <p:rCtr x="-13003" y="15895"/>
                                    </p:animMotion>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4.16667E-6 -2.34568E-6 L -0.01424 -0.59043 " pathEditMode="relative" rAng="0" ptsTypes="AA">
                                      <p:cBhvr>
                                        <p:cTn id="84" dur="2000" fill="hold"/>
                                        <p:tgtEl>
                                          <p:spTgt spid="46"/>
                                        </p:tgtEl>
                                        <p:attrNameLst>
                                          <p:attrName>ppt_x</p:attrName>
                                          <p:attrName>ppt_y</p:attrName>
                                        </p:attrNameLst>
                                      </p:cBhvr>
                                      <p:rCtr x="-712" y="-29537"/>
                                    </p:animMotion>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nodeType="clickEffect">
                                  <p:stCondLst>
                                    <p:cond delay="0"/>
                                  </p:stCondLst>
                                  <p:childTnLst>
                                    <p:animMotion origin="layout" path="M 8.33333E-7 9.87654E-7 L -0.2776 0.32932 " pathEditMode="relative" rAng="0" ptsTypes="AA">
                                      <p:cBhvr>
                                        <p:cTn id="88" dur="2000" fill="hold"/>
                                        <p:tgtEl>
                                          <p:spTgt spid="41"/>
                                        </p:tgtEl>
                                        <p:attrNameLst>
                                          <p:attrName>ppt_x</p:attrName>
                                          <p:attrName>ppt_y</p:attrName>
                                        </p:attrNameLst>
                                      </p:cBhvr>
                                      <p:rCtr x="-13889" y="16451"/>
                                    </p:animMotion>
                                  </p:child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3.61111E-6 2.09877E-6 L -0.20417 0.34444 " pathEditMode="relative" rAng="0" ptsTypes="AA">
                                      <p:cBhvr>
                                        <p:cTn id="92" dur="2000" fill="hold"/>
                                        <p:tgtEl>
                                          <p:spTgt spid="44"/>
                                        </p:tgtEl>
                                        <p:attrNameLst>
                                          <p:attrName>ppt_x</p:attrName>
                                          <p:attrName>ppt_y</p:attrName>
                                        </p:attrNameLst>
                                      </p:cBhvr>
                                      <p:rCtr x="-10208" y="17222"/>
                                    </p:animMotion>
                                  </p:childTnLst>
                                </p:cTn>
                              </p:par>
                            </p:childTnLst>
                          </p:cTn>
                        </p:par>
                      </p:childTnLst>
                    </p:cTn>
                  </p:par>
                  <p:par>
                    <p:cTn id="93" fill="hold">
                      <p:stCondLst>
                        <p:cond delay="indefinite"/>
                      </p:stCondLst>
                      <p:childTnLst>
                        <p:par>
                          <p:cTn id="94" fill="hold">
                            <p:stCondLst>
                              <p:cond delay="0"/>
                            </p:stCondLst>
                            <p:childTnLst>
                              <p:par>
                                <p:cTn id="95" presetID="42" presetClass="path" presetSubtype="0" accel="50000" decel="50000" fill="hold" nodeType="clickEffect">
                                  <p:stCondLst>
                                    <p:cond delay="0"/>
                                  </p:stCondLst>
                                  <p:childTnLst>
                                    <p:animMotion origin="layout" path="M 8.33333E-7 -2.34568E-6 L -0.03351 -0.00957 " pathEditMode="relative" rAng="0" ptsTypes="AA">
                                      <p:cBhvr>
                                        <p:cTn id="96" dur="2000" fill="hold"/>
                                        <p:tgtEl>
                                          <p:spTgt spid="47"/>
                                        </p:tgtEl>
                                        <p:attrNameLst>
                                          <p:attrName>ppt_x</p:attrName>
                                          <p:attrName>ppt_y</p:attrName>
                                        </p:attrNameLst>
                                      </p:cBhvr>
                                      <p:rCtr x="-1684" y="-4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P spid="49" grpId="0"/>
      <p:bldP spid="50"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pitchFamily="2" charset="0"/>
              </a:rPr>
              <a:t>Intersectionality </a:t>
            </a:r>
          </a:p>
        </p:txBody>
      </p:sp>
      <p:grpSp>
        <p:nvGrpSpPr>
          <p:cNvPr id="39" name="Group 38">
            <a:extLst>
              <a:ext uri="{FF2B5EF4-FFF2-40B4-BE49-F238E27FC236}">
                <a16:creationId xmlns:a16="http://schemas.microsoft.com/office/drawing/2014/main" id="{796F9981-DC92-48E6-8045-77E312A2078D}"/>
              </a:ext>
            </a:extLst>
          </p:cNvPr>
          <p:cNvGrpSpPr/>
          <p:nvPr/>
        </p:nvGrpSpPr>
        <p:grpSpPr>
          <a:xfrm>
            <a:off x="4891922" y="0"/>
            <a:ext cx="1220386" cy="1725315"/>
            <a:chOff x="4891922" y="0"/>
            <a:chExt cx="1220386" cy="1725315"/>
          </a:xfrm>
        </p:grpSpPr>
        <p:pic>
          <p:nvPicPr>
            <p:cNvPr id="20" name="Picture 19" descr="Icon&#10;&#10;Description automatically generated">
              <a:extLst>
                <a:ext uri="{FF2B5EF4-FFF2-40B4-BE49-F238E27FC236}">
                  <a16:creationId xmlns:a16="http://schemas.microsoft.com/office/drawing/2014/main" id="{C5A0E88C-9DCC-416E-8DA5-D3658C0EB639}"/>
                </a:ext>
              </a:extLst>
            </p:cNvPr>
            <p:cNvPicPr>
              <a:picLocks noChangeAspect="1"/>
            </p:cNvPicPr>
            <p:nvPr/>
          </p:nvPicPr>
          <p:blipFill>
            <a:blip r:embed="rId3"/>
            <a:stretch>
              <a:fillRect/>
            </a:stretch>
          </p:blipFill>
          <p:spPr>
            <a:xfrm>
              <a:off x="4891922" y="0"/>
              <a:ext cx="1220386" cy="1158332"/>
            </a:xfrm>
            <a:prstGeom prst="rect">
              <a:avLst/>
            </a:prstGeom>
          </p:spPr>
        </p:pic>
        <p:sp>
          <p:nvSpPr>
            <p:cNvPr id="28" name="TextBox 27">
              <a:extLst>
                <a:ext uri="{FF2B5EF4-FFF2-40B4-BE49-F238E27FC236}">
                  <a16:creationId xmlns:a16="http://schemas.microsoft.com/office/drawing/2014/main" id="{0429A408-E0FD-4673-AA27-ED5E0F79C4B4}"/>
                </a:ext>
              </a:extLst>
            </p:cNvPr>
            <p:cNvSpPr txBox="1"/>
            <p:nvPr/>
          </p:nvSpPr>
          <p:spPr>
            <a:xfrm>
              <a:off x="4910444" y="1078984"/>
              <a:ext cx="1183341" cy="646331"/>
            </a:xfrm>
            <a:prstGeom prst="rect">
              <a:avLst/>
            </a:prstGeom>
            <a:noFill/>
          </p:spPr>
          <p:txBody>
            <a:bodyPr wrap="square" rtlCol="0">
              <a:spAutoFit/>
            </a:bodyPr>
            <a:lstStyle/>
            <a:p>
              <a:pPr algn="ctr"/>
              <a:r>
                <a:rPr lang="en-GB" dirty="0">
                  <a:solidFill>
                    <a:srgbClr val="005743"/>
                  </a:solidFill>
                </a:rPr>
                <a:t>Religion &amp; Belief </a:t>
              </a:r>
            </a:p>
          </p:txBody>
        </p:sp>
      </p:grpSp>
      <p:grpSp>
        <p:nvGrpSpPr>
          <p:cNvPr id="40" name="Group 39">
            <a:extLst>
              <a:ext uri="{FF2B5EF4-FFF2-40B4-BE49-F238E27FC236}">
                <a16:creationId xmlns:a16="http://schemas.microsoft.com/office/drawing/2014/main" id="{01D99E31-C956-4DA5-85F6-14F8563BEF89}"/>
              </a:ext>
            </a:extLst>
          </p:cNvPr>
          <p:cNvGrpSpPr/>
          <p:nvPr/>
        </p:nvGrpSpPr>
        <p:grpSpPr>
          <a:xfrm>
            <a:off x="6232917" y="30955"/>
            <a:ext cx="1523824" cy="1396826"/>
            <a:chOff x="6232917" y="30955"/>
            <a:chExt cx="1523824" cy="1396826"/>
          </a:xfrm>
        </p:grpSpPr>
        <p:pic>
          <p:nvPicPr>
            <p:cNvPr id="22" name="Picture 21" descr="Icon&#10;&#10;Description automatically generated">
              <a:extLst>
                <a:ext uri="{FF2B5EF4-FFF2-40B4-BE49-F238E27FC236}">
                  <a16:creationId xmlns:a16="http://schemas.microsoft.com/office/drawing/2014/main" id="{2AD18D8B-1329-4ECF-A380-5D39DC1F434E}"/>
                </a:ext>
              </a:extLst>
            </p:cNvPr>
            <p:cNvPicPr>
              <a:picLocks noChangeAspect="1"/>
            </p:cNvPicPr>
            <p:nvPr/>
          </p:nvPicPr>
          <p:blipFill>
            <a:blip r:embed="rId4"/>
            <a:stretch>
              <a:fillRect/>
            </a:stretch>
          </p:blipFill>
          <p:spPr>
            <a:xfrm>
              <a:off x="6495736" y="30955"/>
              <a:ext cx="1056490" cy="1088185"/>
            </a:xfrm>
            <a:prstGeom prst="rect">
              <a:avLst/>
            </a:prstGeom>
          </p:spPr>
        </p:pic>
        <p:sp>
          <p:nvSpPr>
            <p:cNvPr id="31" name="TextBox 30">
              <a:extLst>
                <a:ext uri="{FF2B5EF4-FFF2-40B4-BE49-F238E27FC236}">
                  <a16:creationId xmlns:a16="http://schemas.microsoft.com/office/drawing/2014/main" id="{370B7E38-A986-4039-B880-8A4301560259}"/>
                </a:ext>
              </a:extLst>
            </p:cNvPr>
            <p:cNvSpPr txBox="1"/>
            <p:nvPr/>
          </p:nvSpPr>
          <p:spPr>
            <a:xfrm>
              <a:off x="6232917" y="1058449"/>
              <a:ext cx="1523824" cy="369332"/>
            </a:xfrm>
            <a:prstGeom prst="rect">
              <a:avLst/>
            </a:prstGeom>
            <a:noFill/>
          </p:spPr>
          <p:txBody>
            <a:bodyPr wrap="square" rtlCol="0">
              <a:spAutoFit/>
            </a:bodyPr>
            <a:lstStyle/>
            <a:p>
              <a:pPr algn="ctr"/>
              <a:r>
                <a:rPr lang="en-GB" dirty="0">
                  <a:solidFill>
                    <a:srgbClr val="005743"/>
                  </a:solidFill>
                </a:rPr>
                <a:t>Sex</a:t>
              </a:r>
            </a:p>
          </p:txBody>
        </p:sp>
      </p:grpSp>
      <p:grpSp>
        <p:nvGrpSpPr>
          <p:cNvPr id="42" name="Group 41">
            <a:extLst>
              <a:ext uri="{FF2B5EF4-FFF2-40B4-BE49-F238E27FC236}">
                <a16:creationId xmlns:a16="http://schemas.microsoft.com/office/drawing/2014/main" id="{55D7A9F9-EFD3-4C23-B0AC-F592C13F4116}"/>
              </a:ext>
            </a:extLst>
          </p:cNvPr>
          <p:cNvGrpSpPr/>
          <p:nvPr/>
        </p:nvGrpSpPr>
        <p:grpSpPr>
          <a:xfrm>
            <a:off x="4702335" y="1822517"/>
            <a:ext cx="1551487" cy="1581275"/>
            <a:chOff x="4702335" y="1822517"/>
            <a:chExt cx="1551487" cy="1581275"/>
          </a:xfrm>
        </p:grpSpPr>
        <p:pic>
          <p:nvPicPr>
            <p:cNvPr id="12" name="Picture 11" descr="Icon&#10;&#10;Description automatically generated">
              <a:extLst>
                <a:ext uri="{FF2B5EF4-FFF2-40B4-BE49-F238E27FC236}">
                  <a16:creationId xmlns:a16="http://schemas.microsoft.com/office/drawing/2014/main" id="{54378309-A8F4-4591-8ECE-C96807403E5A}"/>
                </a:ext>
              </a:extLst>
            </p:cNvPr>
            <p:cNvPicPr>
              <a:picLocks noChangeAspect="1"/>
            </p:cNvPicPr>
            <p:nvPr/>
          </p:nvPicPr>
          <p:blipFill>
            <a:blip r:embed="rId5"/>
            <a:stretch>
              <a:fillRect/>
            </a:stretch>
          </p:blipFill>
          <p:spPr>
            <a:xfrm>
              <a:off x="4943470" y="1822517"/>
              <a:ext cx="1020920" cy="1014091"/>
            </a:xfrm>
            <a:prstGeom prst="rect">
              <a:avLst/>
            </a:prstGeom>
          </p:spPr>
        </p:pic>
        <p:sp>
          <p:nvSpPr>
            <p:cNvPr id="32" name="TextBox 31">
              <a:extLst>
                <a:ext uri="{FF2B5EF4-FFF2-40B4-BE49-F238E27FC236}">
                  <a16:creationId xmlns:a16="http://schemas.microsoft.com/office/drawing/2014/main" id="{E8F6B516-9A24-49B0-BC70-17CCCB1DC1D0}"/>
                </a:ext>
              </a:extLst>
            </p:cNvPr>
            <p:cNvSpPr txBox="1"/>
            <p:nvPr/>
          </p:nvSpPr>
          <p:spPr>
            <a:xfrm>
              <a:off x="4702335" y="2757461"/>
              <a:ext cx="1551487" cy="646331"/>
            </a:xfrm>
            <a:prstGeom prst="rect">
              <a:avLst/>
            </a:prstGeom>
            <a:noFill/>
          </p:spPr>
          <p:txBody>
            <a:bodyPr wrap="square" rtlCol="0">
              <a:spAutoFit/>
            </a:bodyPr>
            <a:lstStyle/>
            <a:p>
              <a:pPr algn="ctr"/>
              <a:r>
                <a:rPr lang="en-GB" dirty="0">
                  <a:solidFill>
                    <a:srgbClr val="005743"/>
                  </a:solidFill>
                </a:rPr>
                <a:t>Gender Reassignment</a:t>
              </a:r>
            </a:p>
          </p:txBody>
        </p:sp>
      </p:grpSp>
      <p:grpSp>
        <p:nvGrpSpPr>
          <p:cNvPr id="41" name="Group 40">
            <a:extLst>
              <a:ext uri="{FF2B5EF4-FFF2-40B4-BE49-F238E27FC236}">
                <a16:creationId xmlns:a16="http://schemas.microsoft.com/office/drawing/2014/main" id="{F9BC35B4-0EAF-4B62-AD5B-EB81AA788AAC}"/>
              </a:ext>
            </a:extLst>
          </p:cNvPr>
          <p:cNvGrpSpPr/>
          <p:nvPr/>
        </p:nvGrpSpPr>
        <p:grpSpPr>
          <a:xfrm>
            <a:off x="7877351" y="30955"/>
            <a:ext cx="1266650" cy="1694359"/>
            <a:chOff x="7877351" y="30955"/>
            <a:chExt cx="1266650" cy="1694359"/>
          </a:xfrm>
        </p:grpSpPr>
        <p:pic>
          <p:nvPicPr>
            <p:cNvPr id="24" name="Picture 23" descr="Icon&#10;&#10;Description automatically generated">
              <a:extLst>
                <a:ext uri="{FF2B5EF4-FFF2-40B4-BE49-F238E27FC236}">
                  <a16:creationId xmlns:a16="http://schemas.microsoft.com/office/drawing/2014/main" id="{81C2F72C-23EA-4D6A-A951-EF7CF410A65A}"/>
                </a:ext>
              </a:extLst>
            </p:cNvPr>
            <p:cNvPicPr>
              <a:picLocks noChangeAspect="1"/>
            </p:cNvPicPr>
            <p:nvPr/>
          </p:nvPicPr>
          <p:blipFill>
            <a:blip r:embed="rId6"/>
            <a:stretch>
              <a:fillRect/>
            </a:stretch>
          </p:blipFill>
          <p:spPr>
            <a:xfrm>
              <a:off x="8204173" y="30955"/>
              <a:ext cx="810551" cy="1174398"/>
            </a:xfrm>
            <a:prstGeom prst="rect">
              <a:avLst/>
            </a:prstGeom>
          </p:spPr>
        </p:pic>
        <p:sp>
          <p:nvSpPr>
            <p:cNvPr id="33" name="TextBox 32">
              <a:extLst>
                <a:ext uri="{FF2B5EF4-FFF2-40B4-BE49-F238E27FC236}">
                  <a16:creationId xmlns:a16="http://schemas.microsoft.com/office/drawing/2014/main" id="{D1B7C4E6-CB51-48B6-9475-F13CB6C979B9}"/>
                </a:ext>
              </a:extLst>
            </p:cNvPr>
            <p:cNvSpPr txBox="1"/>
            <p:nvPr/>
          </p:nvSpPr>
          <p:spPr>
            <a:xfrm>
              <a:off x="7877351" y="1078983"/>
              <a:ext cx="1266650" cy="646331"/>
            </a:xfrm>
            <a:prstGeom prst="rect">
              <a:avLst/>
            </a:prstGeom>
            <a:noFill/>
          </p:spPr>
          <p:txBody>
            <a:bodyPr wrap="square" rtlCol="0">
              <a:spAutoFit/>
            </a:bodyPr>
            <a:lstStyle/>
            <a:p>
              <a:pPr algn="ctr"/>
              <a:r>
                <a:rPr lang="en-GB" dirty="0">
                  <a:solidFill>
                    <a:srgbClr val="005743"/>
                  </a:solidFill>
                </a:rPr>
                <a:t>Pregnancy </a:t>
              </a:r>
              <a:r>
                <a:rPr lang="en-GB" sz="1050" dirty="0">
                  <a:solidFill>
                    <a:srgbClr val="005743"/>
                  </a:solidFill>
                </a:rPr>
                <a:t>&amp;</a:t>
              </a:r>
              <a:r>
                <a:rPr lang="en-GB" dirty="0">
                  <a:solidFill>
                    <a:srgbClr val="005743"/>
                  </a:solidFill>
                </a:rPr>
                <a:t> Maternity</a:t>
              </a:r>
            </a:p>
          </p:txBody>
        </p:sp>
      </p:grpSp>
      <p:grpSp>
        <p:nvGrpSpPr>
          <p:cNvPr id="43" name="Group 42">
            <a:extLst>
              <a:ext uri="{FF2B5EF4-FFF2-40B4-BE49-F238E27FC236}">
                <a16:creationId xmlns:a16="http://schemas.microsoft.com/office/drawing/2014/main" id="{DD6E62CD-EE78-44C7-8D1F-F6914E8B8E22}"/>
              </a:ext>
            </a:extLst>
          </p:cNvPr>
          <p:cNvGrpSpPr/>
          <p:nvPr/>
        </p:nvGrpSpPr>
        <p:grpSpPr>
          <a:xfrm>
            <a:off x="6239907" y="1854425"/>
            <a:ext cx="1782302" cy="1548591"/>
            <a:chOff x="6239907" y="1854425"/>
            <a:chExt cx="1782302" cy="1548591"/>
          </a:xfrm>
        </p:grpSpPr>
        <p:pic>
          <p:nvPicPr>
            <p:cNvPr id="14" name="Picture 13" descr="Icon&#10;&#10;Description automatically generated">
              <a:extLst>
                <a:ext uri="{FF2B5EF4-FFF2-40B4-BE49-F238E27FC236}">
                  <a16:creationId xmlns:a16="http://schemas.microsoft.com/office/drawing/2014/main" id="{5433440C-449D-46F5-918A-3EA772DDB282}"/>
                </a:ext>
              </a:extLst>
            </p:cNvPr>
            <p:cNvPicPr>
              <a:picLocks noChangeAspect="1"/>
            </p:cNvPicPr>
            <p:nvPr/>
          </p:nvPicPr>
          <p:blipFill>
            <a:blip r:embed="rId7"/>
            <a:stretch>
              <a:fillRect/>
            </a:stretch>
          </p:blipFill>
          <p:spPr>
            <a:xfrm>
              <a:off x="6605396" y="1854425"/>
              <a:ext cx="1020920" cy="988793"/>
            </a:xfrm>
            <a:prstGeom prst="rect">
              <a:avLst/>
            </a:prstGeom>
          </p:spPr>
        </p:pic>
        <p:sp>
          <p:nvSpPr>
            <p:cNvPr id="34" name="TextBox 33">
              <a:extLst>
                <a:ext uri="{FF2B5EF4-FFF2-40B4-BE49-F238E27FC236}">
                  <a16:creationId xmlns:a16="http://schemas.microsoft.com/office/drawing/2014/main" id="{04447506-63CA-4851-B56E-8EF3C480F25D}"/>
                </a:ext>
              </a:extLst>
            </p:cNvPr>
            <p:cNvSpPr txBox="1"/>
            <p:nvPr/>
          </p:nvSpPr>
          <p:spPr>
            <a:xfrm>
              <a:off x="6239907" y="2756685"/>
              <a:ext cx="1782302" cy="646331"/>
            </a:xfrm>
            <a:prstGeom prst="rect">
              <a:avLst/>
            </a:prstGeom>
            <a:noFill/>
          </p:spPr>
          <p:txBody>
            <a:bodyPr wrap="square" rtlCol="0">
              <a:spAutoFit/>
            </a:bodyPr>
            <a:lstStyle/>
            <a:p>
              <a:pPr algn="ctr"/>
              <a:r>
                <a:rPr lang="en-GB" dirty="0">
                  <a:solidFill>
                    <a:srgbClr val="005743"/>
                  </a:solidFill>
                </a:rPr>
                <a:t>Marriage &amp; Civil Partnership</a:t>
              </a:r>
            </a:p>
          </p:txBody>
        </p:sp>
      </p:grpSp>
      <p:grpSp>
        <p:nvGrpSpPr>
          <p:cNvPr id="44" name="Group 43">
            <a:extLst>
              <a:ext uri="{FF2B5EF4-FFF2-40B4-BE49-F238E27FC236}">
                <a16:creationId xmlns:a16="http://schemas.microsoft.com/office/drawing/2014/main" id="{703039E2-F983-4A5C-BAE2-3E029E512E37}"/>
              </a:ext>
            </a:extLst>
          </p:cNvPr>
          <p:cNvGrpSpPr/>
          <p:nvPr/>
        </p:nvGrpSpPr>
        <p:grpSpPr>
          <a:xfrm>
            <a:off x="8029375" y="1865875"/>
            <a:ext cx="1198107" cy="1253583"/>
            <a:chOff x="8029375" y="1865875"/>
            <a:chExt cx="1198107" cy="1253583"/>
          </a:xfrm>
        </p:grpSpPr>
        <p:pic>
          <p:nvPicPr>
            <p:cNvPr id="18" name="Picture 17" descr="Icon&#10;&#10;Description automatically generated">
              <a:extLst>
                <a:ext uri="{FF2B5EF4-FFF2-40B4-BE49-F238E27FC236}">
                  <a16:creationId xmlns:a16="http://schemas.microsoft.com/office/drawing/2014/main" id="{D5492083-CBB0-40D0-9003-2CACDB89F1DB}"/>
                </a:ext>
              </a:extLst>
            </p:cNvPr>
            <p:cNvPicPr>
              <a:picLocks noChangeAspect="1"/>
            </p:cNvPicPr>
            <p:nvPr/>
          </p:nvPicPr>
          <p:blipFill>
            <a:blip r:embed="rId8"/>
            <a:stretch>
              <a:fillRect/>
            </a:stretch>
          </p:blipFill>
          <p:spPr>
            <a:xfrm>
              <a:off x="8029375" y="1865875"/>
              <a:ext cx="1020919" cy="1011378"/>
            </a:xfrm>
            <a:prstGeom prst="rect">
              <a:avLst/>
            </a:prstGeom>
          </p:spPr>
        </p:pic>
        <p:sp>
          <p:nvSpPr>
            <p:cNvPr id="35" name="TextBox 34">
              <a:extLst>
                <a:ext uri="{FF2B5EF4-FFF2-40B4-BE49-F238E27FC236}">
                  <a16:creationId xmlns:a16="http://schemas.microsoft.com/office/drawing/2014/main" id="{B8BA1110-42B6-48AE-B564-3F418513E820}"/>
                </a:ext>
              </a:extLst>
            </p:cNvPr>
            <p:cNvSpPr txBox="1"/>
            <p:nvPr/>
          </p:nvSpPr>
          <p:spPr>
            <a:xfrm>
              <a:off x="8044141" y="2750126"/>
              <a:ext cx="1183341" cy="369332"/>
            </a:xfrm>
            <a:prstGeom prst="rect">
              <a:avLst/>
            </a:prstGeom>
            <a:noFill/>
          </p:spPr>
          <p:txBody>
            <a:bodyPr wrap="square" rtlCol="0">
              <a:spAutoFit/>
            </a:bodyPr>
            <a:lstStyle/>
            <a:p>
              <a:pPr algn="ctr"/>
              <a:r>
                <a:rPr lang="en-GB" dirty="0">
                  <a:solidFill>
                    <a:srgbClr val="005743"/>
                  </a:solidFill>
                </a:rPr>
                <a:t>Race</a:t>
              </a:r>
            </a:p>
          </p:txBody>
        </p:sp>
      </p:grpSp>
      <p:grpSp>
        <p:nvGrpSpPr>
          <p:cNvPr id="45" name="Group 44">
            <a:extLst>
              <a:ext uri="{FF2B5EF4-FFF2-40B4-BE49-F238E27FC236}">
                <a16:creationId xmlns:a16="http://schemas.microsoft.com/office/drawing/2014/main" id="{1DD09ED8-2ECC-44E5-80F1-7AFD458149DB}"/>
              </a:ext>
            </a:extLst>
          </p:cNvPr>
          <p:cNvGrpSpPr/>
          <p:nvPr/>
        </p:nvGrpSpPr>
        <p:grpSpPr>
          <a:xfrm>
            <a:off x="4870992" y="3461301"/>
            <a:ext cx="1249678" cy="1529067"/>
            <a:chOff x="4870992" y="3461301"/>
            <a:chExt cx="1249678" cy="1529067"/>
          </a:xfrm>
        </p:grpSpPr>
        <p:pic>
          <p:nvPicPr>
            <p:cNvPr id="9" name="Picture 8" descr="Icon&#10;&#10;Description automatically generated">
              <a:extLst>
                <a:ext uri="{FF2B5EF4-FFF2-40B4-BE49-F238E27FC236}">
                  <a16:creationId xmlns:a16="http://schemas.microsoft.com/office/drawing/2014/main" id="{CCFF3699-37F4-4265-8BC5-E087310B4BE9}"/>
                </a:ext>
              </a:extLst>
            </p:cNvPr>
            <p:cNvPicPr>
              <a:picLocks noChangeAspect="1"/>
            </p:cNvPicPr>
            <p:nvPr/>
          </p:nvPicPr>
          <p:blipFill>
            <a:blip r:embed="rId9"/>
            <a:stretch>
              <a:fillRect/>
            </a:stretch>
          </p:blipFill>
          <p:spPr>
            <a:xfrm>
              <a:off x="4943470" y="3461301"/>
              <a:ext cx="1177200" cy="1185101"/>
            </a:xfrm>
            <a:prstGeom prst="rect">
              <a:avLst/>
            </a:prstGeom>
          </p:spPr>
        </p:pic>
        <p:sp>
          <p:nvSpPr>
            <p:cNvPr id="36" name="TextBox 35">
              <a:extLst>
                <a:ext uri="{FF2B5EF4-FFF2-40B4-BE49-F238E27FC236}">
                  <a16:creationId xmlns:a16="http://schemas.microsoft.com/office/drawing/2014/main" id="{AA25D62F-7680-4125-8CD3-A1D502EA3A72}"/>
                </a:ext>
              </a:extLst>
            </p:cNvPr>
            <p:cNvSpPr txBox="1"/>
            <p:nvPr/>
          </p:nvSpPr>
          <p:spPr>
            <a:xfrm>
              <a:off x="4870992" y="4621036"/>
              <a:ext cx="1183341" cy="369332"/>
            </a:xfrm>
            <a:prstGeom prst="rect">
              <a:avLst/>
            </a:prstGeom>
            <a:noFill/>
          </p:spPr>
          <p:txBody>
            <a:bodyPr wrap="square" rtlCol="0">
              <a:spAutoFit/>
            </a:bodyPr>
            <a:lstStyle/>
            <a:p>
              <a:pPr algn="ctr"/>
              <a:r>
                <a:rPr lang="en-GB" dirty="0">
                  <a:solidFill>
                    <a:srgbClr val="005743"/>
                  </a:solidFill>
                </a:rPr>
                <a:t>Disability</a:t>
              </a:r>
            </a:p>
          </p:txBody>
        </p:sp>
      </p:grpSp>
      <p:grpSp>
        <p:nvGrpSpPr>
          <p:cNvPr id="46" name="Group 45">
            <a:extLst>
              <a:ext uri="{FF2B5EF4-FFF2-40B4-BE49-F238E27FC236}">
                <a16:creationId xmlns:a16="http://schemas.microsoft.com/office/drawing/2014/main" id="{339D1137-CCE1-4751-A3BC-C6768427B7B7}"/>
              </a:ext>
            </a:extLst>
          </p:cNvPr>
          <p:cNvGrpSpPr/>
          <p:nvPr/>
        </p:nvGrpSpPr>
        <p:grpSpPr>
          <a:xfrm>
            <a:off x="6566009" y="3536425"/>
            <a:ext cx="1222728" cy="1453943"/>
            <a:chOff x="6566009" y="3536425"/>
            <a:chExt cx="1222728" cy="1453943"/>
          </a:xfrm>
        </p:grpSpPr>
        <p:pic>
          <p:nvPicPr>
            <p:cNvPr id="5" name="Picture 4" descr="Icon&#10;&#10;Description automatically generated">
              <a:extLst>
                <a:ext uri="{FF2B5EF4-FFF2-40B4-BE49-F238E27FC236}">
                  <a16:creationId xmlns:a16="http://schemas.microsoft.com/office/drawing/2014/main" id="{1D9DF559-2E7E-4788-B1EE-E6383B06C39A}"/>
                </a:ext>
              </a:extLst>
            </p:cNvPr>
            <p:cNvPicPr>
              <a:picLocks noChangeAspect="1"/>
            </p:cNvPicPr>
            <p:nvPr/>
          </p:nvPicPr>
          <p:blipFill>
            <a:blip r:embed="rId10"/>
            <a:stretch>
              <a:fillRect/>
            </a:stretch>
          </p:blipFill>
          <p:spPr>
            <a:xfrm>
              <a:off x="6566009" y="3536425"/>
              <a:ext cx="1203438" cy="1097252"/>
            </a:xfrm>
            <a:prstGeom prst="rect">
              <a:avLst/>
            </a:prstGeom>
          </p:spPr>
        </p:pic>
        <p:sp>
          <p:nvSpPr>
            <p:cNvPr id="37" name="TextBox 36">
              <a:extLst>
                <a:ext uri="{FF2B5EF4-FFF2-40B4-BE49-F238E27FC236}">
                  <a16:creationId xmlns:a16="http://schemas.microsoft.com/office/drawing/2014/main" id="{30624809-E5FB-4D84-9AAC-A6B7807F98B9}"/>
                </a:ext>
              </a:extLst>
            </p:cNvPr>
            <p:cNvSpPr txBox="1"/>
            <p:nvPr/>
          </p:nvSpPr>
          <p:spPr>
            <a:xfrm>
              <a:off x="6605396" y="4621036"/>
              <a:ext cx="1183341" cy="369332"/>
            </a:xfrm>
            <a:prstGeom prst="rect">
              <a:avLst/>
            </a:prstGeom>
            <a:noFill/>
          </p:spPr>
          <p:txBody>
            <a:bodyPr wrap="square" rtlCol="0">
              <a:spAutoFit/>
            </a:bodyPr>
            <a:lstStyle/>
            <a:p>
              <a:pPr algn="ctr"/>
              <a:r>
                <a:rPr lang="en-GB" dirty="0">
                  <a:solidFill>
                    <a:srgbClr val="005743"/>
                  </a:solidFill>
                </a:rPr>
                <a:t>Age</a:t>
              </a:r>
            </a:p>
          </p:txBody>
        </p:sp>
      </p:grpSp>
      <p:grpSp>
        <p:nvGrpSpPr>
          <p:cNvPr id="47" name="Group 46">
            <a:extLst>
              <a:ext uri="{FF2B5EF4-FFF2-40B4-BE49-F238E27FC236}">
                <a16:creationId xmlns:a16="http://schemas.microsoft.com/office/drawing/2014/main" id="{5062B1A9-7BD3-4C63-8975-ACDBF0360851}"/>
              </a:ext>
            </a:extLst>
          </p:cNvPr>
          <p:cNvGrpSpPr/>
          <p:nvPr/>
        </p:nvGrpSpPr>
        <p:grpSpPr>
          <a:xfrm>
            <a:off x="7877351" y="3653849"/>
            <a:ext cx="1266649" cy="1479135"/>
            <a:chOff x="7877351" y="3653849"/>
            <a:chExt cx="1266649" cy="1479135"/>
          </a:xfrm>
        </p:grpSpPr>
        <p:pic>
          <p:nvPicPr>
            <p:cNvPr id="27" name="Picture 26" descr="Icon&#10;&#10;Description automatically generated">
              <a:extLst>
                <a:ext uri="{FF2B5EF4-FFF2-40B4-BE49-F238E27FC236}">
                  <a16:creationId xmlns:a16="http://schemas.microsoft.com/office/drawing/2014/main" id="{51C99AEE-A404-48F7-9BB4-FB8BD8C1591B}"/>
                </a:ext>
              </a:extLst>
            </p:cNvPr>
            <p:cNvPicPr>
              <a:picLocks noChangeAspect="1"/>
            </p:cNvPicPr>
            <p:nvPr/>
          </p:nvPicPr>
          <p:blipFill>
            <a:blip r:embed="rId11"/>
            <a:stretch>
              <a:fillRect/>
            </a:stretch>
          </p:blipFill>
          <p:spPr>
            <a:xfrm>
              <a:off x="7943688" y="3653849"/>
              <a:ext cx="1160925" cy="963321"/>
            </a:xfrm>
            <a:prstGeom prst="rect">
              <a:avLst/>
            </a:prstGeom>
          </p:spPr>
        </p:pic>
        <p:sp>
          <p:nvSpPr>
            <p:cNvPr id="38" name="TextBox 37">
              <a:extLst>
                <a:ext uri="{FF2B5EF4-FFF2-40B4-BE49-F238E27FC236}">
                  <a16:creationId xmlns:a16="http://schemas.microsoft.com/office/drawing/2014/main" id="{ED9E1C3C-2C4E-45C9-BC90-A910225FCA8B}"/>
                </a:ext>
              </a:extLst>
            </p:cNvPr>
            <p:cNvSpPr txBox="1"/>
            <p:nvPr/>
          </p:nvSpPr>
          <p:spPr>
            <a:xfrm>
              <a:off x="7877351" y="4486653"/>
              <a:ext cx="1266649" cy="646331"/>
            </a:xfrm>
            <a:prstGeom prst="rect">
              <a:avLst/>
            </a:prstGeom>
            <a:noFill/>
          </p:spPr>
          <p:txBody>
            <a:bodyPr wrap="square" rtlCol="0">
              <a:spAutoFit/>
            </a:bodyPr>
            <a:lstStyle/>
            <a:p>
              <a:pPr algn="ctr"/>
              <a:r>
                <a:rPr lang="en-GB" dirty="0">
                  <a:solidFill>
                    <a:srgbClr val="005743"/>
                  </a:solidFill>
                </a:rPr>
                <a:t>Sexual Orientation</a:t>
              </a:r>
            </a:p>
          </p:txBody>
        </p:sp>
      </p:grpSp>
      <p:cxnSp>
        <p:nvCxnSpPr>
          <p:cNvPr id="7" name="Straight Connector 6">
            <a:extLst>
              <a:ext uri="{FF2B5EF4-FFF2-40B4-BE49-F238E27FC236}">
                <a16:creationId xmlns:a16="http://schemas.microsoft.com/office/drawing/2014/main" id="{82A313ED-A401-1A8F-D966-A606AE880E94}"/>
              </a:ext>
            </a:extLst>
          </p:cNvPr>
          <p:cNvCxnSpPr/>
          <p:nvPr/>
        </p:nvCxnSpPr>
        <p:spPr>
          <a:xfrm>
            <a:off x="6093785" y="819218"/>
            <a:ext cx="6166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329D4F1A-53A1-F53D-A2C2-6937F95FE183}"/>
              </a:ext>
            </a:extLst>
          </p:cNvPr>
          <p:cNvCxnSpPr/>
          <p:nvPr/>
        </p:nvCxnSpPr>
        <p:spPr>
          <a:xfrm>
            <a:off x="7485912" y="840483"/>
            <a:ext cx="6166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E2010CFF-6310-49E6-2EF3-24C525EBEDCE}"/>
              </a:ext>
            </a:extLst>
          </p:cNvPr>
          <p:cNvCxnSpPr/>
          <p:nvPr/>
        </p:nvCxnSpPr>
        <p:spPr>
          <a:xfrm>
            <a:off x="5988707" y="2381694"/>
            <a:ext cx="6166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1C23A684-2017-DCFE-AC6B-4014DCCDD590}"/>
              </a:ext>
            </a:extLst>
          </p:cNvPr>
          <p:cNvCxnSpPr/>
          <p:nvPr/>
        </p:nvCxnSpPr>
        <p:spPr>
          <a:xfrm>
            <a:off x="7552226" y="2381694"/>
            <a:ext cx="6166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C1AA1961-6B78-B56B-FBDF-77BC0236872F}"/>
              </a:ext>
            </a:extLst>
          </p:cNvPr>
          <p:cNvCxnSpPr/>
          <p:nvPr/>
        </p:nvCxnSpPr>
        <p:spPr>
          <a:xfrm>
            <a:off x="5988707" y="4160874"/>
            <a:ext cx="6166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486784FF-D0BF-1761-8634-4544AB95BA5E}"/>
              </a:ext>
            </a:extLst>
          </p:cNvPr>
          <p:cNvCxnSpPr/>
          <p:nvPr/>
        </p:nvCxnSpPr>
        <p:spPr>
          <a:xfrm>
            <a:off x="7695595" y="4160874"/>
            <a:ext cx="61668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EBD3771E-5787-67A2-7D61-2D36F137C5DA}"/>
              </a:ext>
            </a:extLst>
          </p:cNvPr>
          <p:cNvCxnSpPr>
            <a:cxnSpLocks/>
          </p:cNvCxnSpPr>
          <p:nvPr/>
        </p:nvCxnSpPr>
        <p:spPr>
          <a:xfrm>
            <a:off x="7020436" y="1407933"/>
            <a:ext cx="7089" cy="475625"/>
          </a:xfrm>
          <a:prstGeom prst="line">
            <a:avLst/>
          </a:prstGeom>
        </p:spPr>
        <p:style>
          <a:lnRef idx="3">
            <a:schemeClr val="accent2"/>
          </a:lnRef>
          <a:fillRef idx="0">
            <a:schemeClr val="accent2"/>
          </a:fillRef>
          <a:effectRef idx="2">
            <a:schemeClr val="accent2"/>
          </a:effectRef>
          <a:fontRef idx="minor">
            <a:schemeClr val="tx1"/>
          </a:fontRef>
        </p:style>
      </p:cxnSp>
      <p:cxnSp>
        <p:nvCxnSpPr>
          <p:cNvPr id="54" name="Straight Connector 53">
            <a:extLst>
              <a:ext uri="{FF2B5EF4-FFF2-40B4-BE49-F238E27FC236}">
                <a16:creationId xmlns:a16="http://schemas.microsoft.com/office/drawing/2014/main" id="{361B7764-C66E-0F7E-07FC-BB3978DB36F3}"/>
              </a:ext>
            </a:extLst>
          </p:cNvPr>
          <p:cNvCxnSpPr>
            <a:cxnSpLocks/>
          </p:cNvCxnSpPr>
          <p:nvPr/>
        </p:nvCxnSpPr>
        <p:spPr>
          <a:xfrm>
            <a:off x="7097305" y="3218208"/>
            <a:ext cx="7089" cy="475625"/>
          </a:xfrm>
          <a:prstGeom prst="line">
            <a:avLst/>
          </a:prstGeom>
        </p:spPr>
        <p:style>
          <a:lnRef idx="3">
            <a:schemeClr val="accent2"/>
          </a:lnRef>
          <a:fillRef idx="0">
            <a:schemeClr val="accent2"/>
          </a:fillRef>
          <a:effectRef idx="2">
            <a:schemeClr val="accent2"/>
          </a:effectRef>
          <a:fontRef idx="minor">
            <a:schemeClr val="tx1"/>
          </a:fontRef>
        </p:style>
      </p:cxnSp>
      <p:cxnSp>
        <p:nvCxnSpPr>
          <p:cNvPr id="55" name="Straight Connector 54">
            <a:extLst>
              <a:ext uri="{FF2B5EF4-FFF2-40B4-BE49-F238E27FC236}">
                <a16:creationId xmlns:a16="http://schemas.microsoft.com/office/drawing/2014/main" id="{07B2ADEF-A5E3-CDB5-99F5-F78F975685D3}"/>
              </a:ext>
            </a:extLst>
          </p:cNvPr>
          <p:cNvCxnSpPr>
            <a:cxnSpLocks/>
          </p:cNvCxnSpPr>
          <p:nvPr/>
        </p:nvCxnSpPr>
        <p:spPr>
          <a:xfrm>
            <a:off x="8517061" y="3178224"/>
            <a:ext cx="7089" cy="475625"/>
          </a:xfrm>
          <a:prstGeom prst="line">
            <a:avLst/>
          </a:prstGeom>
        </p:spPr>
        <p:style>
          <a:lnRef idx="3">
            <a:schemeClr val="accent2"/>
          </a:lnRef>
          <a:fillRef idx="0">
            <a:schemeClr val="accent2"/>
          </a:fillRef>
          <a:effectRef idx="2">
            <a:schemeClr val="accent2"/>
          </a:effectRef>
          <a:fontRef idx="minor">
            <a:schemeClr val="tx1"/>
          </a:fontRef>
        </p:style>
      </p:cxnSp>
      <p:cxnSp>
        <p:nvCxnSpPr>
          <p:cNvPr id="56" name="Straight Connector 55">
            <a:extLst>
              <a:ext uri="{FF2B5EF4-FFF2-40B4-BE49-F238E27FC236}">
                <a16:creationId xmlns:a16="http://schemas.microsoft.com/office/drawing/2014/main" id="{C2CC9A7F-029A-E3D6-B833-D412261F80BF}"/>
              </a:ext>
            </a:extLst>
          </p:cNvPr>
          <p:cNvCxnSpPr>
            <a:cxnSpLocks/>
          </p:cNvCxnSpPr>
          <p:nvPr/>
        </p:nvCxnSpPr>
        <p:spPr>
          <a:xfrm>
            <a:off x="8807303" y="1680978"/>
            <a:ext cx="7089" cy="475625"/>
          </a:xfrm>
          <a:prstGeom prst="line">
            <a:avLst/>
          </a:prstGeom>
        </p:spPr>
        <p:style>
          <a:lnRef idx="3">
            <a:schemeClr val="accent2"/>
          </a:lnRef>
          <a:fillRef idx="0">
            <a:schemeClr val="accent2"/>
          </a:fillRef>
          <a:effectRef idx="2">
            <a:schemeClr val="accent2"/>
          </a:effectRef>
          <a:fontRef idx="minor">
            <a:schemeClr val="tx1"/>
          </a:fontRef>
        </p:style>
      </p:cxnSp>
      <p:cxnSp>
        <p:nvCxnSpPr>
          <p:cNvPr id="57" name="Straight Connector 56">
            <a:extLst>
              <a:ext uri="{FF2B5EF4-FFF2-40B4-BE49-F238E27FC236}">
                <a16:creationId xmlns:a16="http://schemas.microsoft.com/office/drawing/2014/main" id="{DE9451AA-4179-5EA0-6651-6307BBE02CFD}"/>
              </a:ext>
            </a:extLst>
          </p:cNvPr>
          <p:cNvCxnSpPr>
            <a:cxnSpLocks/>
          </p:cNvCxnSpPr>
          <p:nvPr/>
        </p:nvCxnSpPr>
        <p:spPr>
          <a:xfrm>
            <a:off x="5557504" y="1577879"/>
            <a:ext cx="7089" cy="475625"/>
          </a:xfrm>
          <a:prstGeom prst="line">
            <a:avLst/>
          </a:prstGeom>
        </p:spPr>
        <p:style>
          <a:lnRef idx="3">
            <a:schemeClr val="accent2"/>
          </a:lnRef>
          <a:fillRef idx="0">
            <a:schemeClr val="accent2"/>
          </a:fillRef>
          <a:effectRef idx="2">
            <a:schemeClr val="accent2"/>
          </a:effectRef>
          <a:fontRef idx="minor">
            <a:schemeClr val="tx1"/>
          </a:fontRef>
        </p:style>
      </p:cxnSp>
      <p:cxnSp>
        <p:nvCxnSpPr>
          <p:cNvPr id="60" name="Straight Connector 59">
            <a:extLst>
              <a:ext uri="{FF2B5EF4-FFF2-40B4-BE49-F238E27FC236}">
                <a16:creationId xmlns:a16="http://schemas.microsoft.com/office/drawing/2014/main" id="{D1C8EA05-4451-5FD7-F8E1-13A68ABDAAE6}"/>
              </a:ext>
            </a:extLst>
          </p:cNvPr>
          <p:cNvCxnSpPr>
            <a:cxnSpLocks/>
          </p:cNvCxnSpPr>
          <p:nvPr/>
        </p:nvCxnSpPr>
        <p:spPr>
          <a:xfrm flipH="1">
            <a:off x="5917397" y="3320159"/>
            <a:ext cx="549610" cy="422710"/>
          </a:xfrm>
          <a:prstGeom prst="line">
            <a:avLst/>
          </a:prstGeom>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677ACC3E-BD8F-A2C1-61FA-FE85E2848353}"/>
              </a:ext>
            </a:extLst>
          </p:cNvPr>
          <p:cNvCxnSpPr>
            <a:cxnSpLocks/>
          </p:cNvCxnSpPr>
          <p:nvPr/>
        </p:nvCxnSpPr>
        <p:spPr>
          <a:xfrm>
            <a:off x="5450385" y="3011502"/>
            <a:ext cx="7089" cy="475625"/>
          </a:xfrm>
          <a:prstGeom prst="line">
            <a:avLst/>
          </a:prstGeom>
        </p:spPr>
        <p:style>
          <a:lnRef idx="3">
            <a:schemeClr val="accent2"/>
          </a:lnRef>
          <a:fillRef idx="0">
            <a:schemeClr val="accent2"/>
          </a:fillRef>
          <a:effectRef idx="2">
            <a:schemeClr val="accent2"/>
          </a:effectRef>
          <a:fontRef idx="minor">
            <a:schemeClr val="tx1"/>
          </a:fontRef>
        </p:style>
      </p:cxnSp>
      <p:cxnSp>
        <p:nvCxnSpPr>
          <p:cNvPr id="65" name="Straight Connector 64">
            <a:extLst>
              <a:ext uri="{FF2B5EF4-FFF2-40B4-BE49-F238E27FC236}">
                <a16:creationId xmlns:a16="http://schemas.microsoft.com/office/drawing/2014/main" id="{32EB856B-0AE9-4F10-BF18-1B8EBDD1BDDA}"/>
              </a:ext>
            </a:extLst>
          </p:cNvPr>
          <p:cNvCxnSpPr>
            <a:cxnSpLocks/>
          </p:cNvCxnSpPr>
          <p:nvPr/>
        </p:nvCxnSpPr>
        <p:spPr>
          <a:xfrm flipH="1" flipV="1">
            <a:off x="7331951" y="1380638"/>
            <a:ext cx="549610" cy="487413"/>
          </a:xfrm>
          <a:prstGeom prst="line">
            <a:avLst/>
          </a:prstGeom>
        </p:spPr>
        <p:style>
          <a:lnRef idx="3">
            <a:schemeClr val="accent2"/>
          </a:lnRef>
          <a:fillRef idx="0">
            <a:schemeClr val="accent2"/>
          </a:fillRef>
          <a:effectRef idx="2">
            <a:schemeClr val="accent2"/>
          </a:effectRef>
          <a:fontRef idx="minor">
            <a:schemeClr val="tx1"/>
          </a:fontRef>
        </p:style>
      </p:cxnSp>
      <p:cxnSp>
        <p:nvCxnSpPr>
          <p:cNvPr id="69" name="Straight Connector 68">
            <a:extLst>
              <a:ext uri="{FF2B5EF4-FFF2-40B4-BE49-F238E27FC236}">
                <a16:creationId xmlns:a16="http://schemas.microsoft.com/office/drawing/2014/main" id="{2BE96ACF-E408-4B8C-805C-18EECDC92FD5}"/>
              </a:ext>
            </a:extLst>
          </p:cNvPr>
          <p:cNvCxnSpPr>
            <a:cxnSpLocks/>
          </p:cNvCxnSpPr>
          <p:nvPr/>
        </p:nvCxnSpPr>
        <p:spPr>
          <a:xfrm flipH="1">
            <a:off x="5997291" y="1384741"/>
            <a:ext cx="549610" cy="422710"/>
          </a:xfrm>
          <a:prstGeom prst="line">
            <a:avLst/>
          </a:prstGeom>
        </p:spPr>
        <p:style>
          <a:lnRef idx="3">
            <a:schemeClr val="accent2"/>
          </a:lnRef>
          <a:fillRef idx="0">
            <a:schemeClr val="accent2"/>
          </a:fillRef>
          <a:effectRef idx="2">
            <a:schemeClr val="accent2"/>
          </a:effectRef>
          <a:fontRef idx="minor">
            <a:schemeClr val="tx1"/>
          </a:fontRef>
        </p:style>
      </p:cxnSp>
      <p:cxnSp>
        <p:nvCxnSpPr>
          <p:cNvPr id="71" name="Straight Connector 70">
            <a:extLst>
              <a:ext uri="{FF2B5EF4-FFF2-40B4-BE49-F238E27FC236}">
                <a16:creationId xmlns:a16="http://schemas.microsoft.com/office/drawing/2014/main" id="{D73B44AC-4D56-8092-B07A-CC34DBFF92D3}"/>
              </a:ext>
            </a:extLst>
          </p:cNvPr>
          <p:cNvCxnSpPr>
            <a:cxnSpLocks/>
          </p:cNvCxnSpPr>
          <p:nvPr/>
        </p:nvCxnSpPr>
        <p:spPr>
          <a:xfrm flipH="1" flipV="1">
            <a:off x="7805125" y="3160085"/>
            <a:ext cx="549610" cy="487413"/>
          </a:xfrm>
          <a:prstGeom prst="line">
            <a:avLst/>
          </a:prstGeom>
        </p:spPr>
        <p:style>
          <a:lnRef idx="3">
            <a:schemeClr val="accent2"/>
          </a:lnRef>
          <a:fillRef idx="0">
            <a:schemeClr val="accent2"/>
          </a:fillRef>
          <a:effectRef idx="2">
            <a:schemeClr val="accent2"/>
          </a:effectRef>
          <a:fontRef idx="minor">
            <a:schemeClr val="tx1"/>
          </a:fontRef>
        </p:style>
      </p:cxnSp>
      <p:cxnSp>
        <p:nvCxnSpPr>
          <p:cNvPr id="73" name="Straight Connector 72">
            <a:extLst>
              <a:ext uri="{FF2B5EF4-FFF2-40B4-BE49-F238E27FC236}">
                <a16:creationId xmlns:a16="http://schemas.microsoft.com/office/drawing/2014/main" id="{9CF967A9-D3EA-833F-9927-8757A3396EC8}"/>
              </a:ext>
            </a:extLst>
          </p:cNvPr>
          <p:cNvCxnSpPr/>
          <p:nvPr/>
        </p:nvCxnSpPr>
        <p:spPr>
          <a:xfrm>
            <a:off x="1584251" y="2053504"/>
            <a:ext cx="1477926" cy="0"/>
          </a:xfrm>
          <a:prstGeom prst="line">
            <a:avLst/>
          </a:prstGeom>
        </p:spPr>
        <p:style>
          <a:lnRef idx="3">
            <a:schemeClr val="accent5"/>
          </a:lnRef>
          <a:fillRef idx="0">
            <a:schemeClr val="accent5"/>
          </a:fillRef>
          <a:effectRef idx="2">
            <a:schemeClr val="accent5"/>
          </a:effectRef>
          <a:fontRef idx="minor">
            <a:schemeClr val="tx1"/>
          </a:fontRef>
        </p:style>
      </p:cxnSp>
      <p:cxnSp>
        <p:nvCxnSpPr>
          <p:cNvPr id="74" name="Straight Connector 73">
            <a:extLst>
              <a:ext uri="{FF2B5EF4-FFF2-40B4-BE49-F238E27FC236}">
                <a16:creationId xmlns:a16="http://schemas.microsoft.com/office/drawing/2014/main" id="{294842D5-8F41-F3A8-C4FA-74BA4D96482C}"/>
              </a:ext>
            </a:extLst>
          </p:cNvPr>
          <p:cNvCxnSpPr>
            <a:cxnSpLocks/>
          </p:cNvCxnSpPr>
          <p:nvPr/>
        </p:nvCxnSpPr>
        <p:spPr>
          <a:xfrm>
            <a:off x="1584251" y="2329562"/>
            <a:ext cx="719470" cy="913554"/>
          </a:xfrm>
          <a:prstGeom prst="line">
            <a:avLst/>
          </a:prstGeom>
        </p:spPr>
        <p:style>
          <a:lnRef idx="3">
            <a:schemeClr val="accent5"/>
          </a:lnRef>
          <a:fillRef idx="0">
            <a:schemeClr val="accent5"/>
          </a:fillRef>
          <a:effectRef idx="2">
            <a:schemeClr val="accent5"/>
          </a:effectRef>
          <a:fontRef idx="minor">
            <a:schemeClr val="tx1"/>
          </a:fontRef>
        </p:style>
      </p:cxnSp>
      <p:cxnSp>
        <p:nvCxnSpPr>
          <p:cNvPr id="76" name="Straight Connector 75">
            <a:extLst>
              <a:ext uri="{FF2B5EF4-FFF2-40B4-BE49-F238E27FC236}">
                <a16:creationId xmlns:a16="http://schemas.microsoft.com/office/drawing/2014/main" id="{0D3A4CD0-1CB7-D84B-444D-E8C50F3F2632}"/>
              </a:ext>
            </a:extLst>
          </p:cNvPr>
          <p:cNvCxnSpPr>
            <a:cxnSpLocks/>
          </p:cNvCxnSpPr>
          <p:nvPr/>
        </p:nvCxnSpPr>
        <p:spPr>
          <a:xfrm flipV="1">
            <a:off x="2610211" y="2348821"/>
            <a:ext cx="640340" cy="927479"/>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81279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500"/>
                                        <p:tgtEl>
                                          <p:spTgt spid="7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500"/>
                                        <p:tgtEl>
                                          <p:spTgt spid="69"/>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fade">
                                      <p:cBhvr>
                                        <p:cTn id="67" dur="500"/>
                                        <p:tgtEl>
                                          <p:spTgt spid="65"/>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63"/>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57"/>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7"/>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56"/>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55"/>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15"/>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13"/>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60"/>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5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71"/>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10"/>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11"/>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69"/>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6"/>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65"/>
                                        </p:tgtEl>
                                        <p:attrNameLst>
                                          <p:attrName>style.visibility</p:attrName>
                                        </p:attrNameLst>
                                      </p:cBhvr>
                                      <p:to>
                                        <p:strVal val="hidden"/>
                                      </p:to>
                                    </p:set>
                                  </p:childTnLst>
                                </p:cTn>
                              </p:par>
                            </p:childTnLst>
                          </p:cTn>
                        </p:par>
                        <p:par>
                          <p:cTn id="102" fill="hold">
                            <p:stCondLst>
                              <p:cond delay="0"/>
                            </p:stCondLst>
                            <p:childTnLst>
                              <p:par>
                                <p:cTn id="103" presetID="42" presetClass="path" presetSubtype="0" accel="50000" decel="50000" fill="hold" nodeType="afterEffect">
                                  <p:stCondLst>
                                    <p:cond delay="0"/>
                                  </p:stCondLst>
                                  <p:childTnLst>
                                    <p:animMotion origin="layout" path="M 3.88889E-6 -2.59259E-6 L -0.48577 0.2284 " pathEditMode="relative" rAng="0" ptsTypes="AA">
                                      <p:cBhvr>
                                        <p:cTn id="104" dur="2000" fill="hold"/>
                                        <p:tgtEl>
                                          <p:spTgt spid="39"/>
                                        </p:tgtEl>
                                        <p:attrNameLst>
                                          <p:attrName>ppt_x</p:attrName>
                                          <p:attrName>ppt_y</p:attrName>
                                        </p:attrNameLst>
                                      </p:cBhvr>
                                      <p:rCtr x="-24288" y="11420"/>
                                    </p:animMotion>
                                  </p:childTnLst>
                                </p:cTn>
                              </p:par>
                            </p:childTnLst>
                          </p:cTn>
                        </p:par>
                        <p:par>
                          <p:cTn id="105" fill="hold">
                            <p:stCondLst>
                              <p:cond delay="2000"/>
                            </p:stCondLst>
                            <p:childTnLst>
                              <p:par>
                                <p:cTn id="106" presetID="42" presetClass="path" presetSubtype="0" accel="50000" decel="50000" fill="hold" nodeType="afterEffect">
                                  <p:stCondLst>
                                    <p:cond delay="0"/>
                                  </p:stCondLst>
                                  <p:childTnLst>
                                    <p:animMotion origin="layout" path="M -1.66667E-6 -4.93827E-6 L -0.18316 -0.43981 " pathEditMode="relative" rAng="0" ptsTypes="AA">
                                      <p:cBhvr>
                                        <p:cTn id="107" dur="2000" fill="hold"/>
                                        <p:tgtEl>
                                          <p:spTgt spid="45"/>
                                        </p:tgtEl>
                                        <p:attrNameLst>
                                          <p:attrName>ppt_x</p:attrName>
                                          <p:attrName>ppt_y</p:attrName>
                                        </p:attrNameLst>
                                      </p:cBhvr>
                                      <p:rCtr x="-9167" y="-22006"/>
                                    </p:animMotion>
                                  </p:childTnLst>
                                </p:cTn>
                              </p:par>
                            </p:childTnLst>
                          </p:cTn>
                        </p:par>
                        <p:par>
                          <p:cTn id="108" fill="hold">
                            <p:stCondLst>
                              <p:cond delay="4000"/>
                            </p:stCondLst>
                            <p:childTnLst>
                              <p:par>
                                <p:cTn id="109" presetID="42" presetClass="path" presetSubtype="0" accel="50000" decel="50000" fill="hold" nodeType="afterEffect">
                                  <p:stCondLst>
                                    <p:cond delay="0"/>
                                  </p:stCondLst>
                                  <p:childTnLst>
                                    <p:animMotion origin="layout" path="M 3.61111E-6 2.09877E-6 L -0.66285 0.28858 " pathEditMode="relative" rAng="0" ptsTypes="AA">
                                      <p:cBhvr>
                                        <p:cTn id="110" dur="2000" fill="hold"/>
                                        <p:tgtEl>
                                          <p:spTgt spid="44"/>
                                        </p:tgtEl>
                                        <p:attrNameLst>
                                          <p:attrName>ppt_x</p:attrName>
                                          <p:attrName>ppt_y</p:attrName>
                                        </p:attrNameLst>
                                      </p:cBhvr>
                                      <p:rCtr x="-33142" y="14414"/>
                                    </p:animMotion>
                                  </p:childTnLst>
                                </p:cTn>
                              </p:par>
                            </p:childTnLst>
                          </p:cTn>
                        </p:par>
                        <p:par>
                          <p:cTn id="111" fill="hold">
                            <p:stCondLst>
                              <p:cond delay="6000"/>
                            </p:stCondLst>
                            <p:childTnLst>
                              <p:par>
                                <p:cTn id="112" presetID="10" presetClass="entr" presetSubtype="0" fill="hold" nodeType="afterEffect">
                                  <p:stCondLst>
                                    <p:cond delay="0"/>
                                  </p:stCondLst>
                                  <p:childTnLst>
                                    <p:set>
                                      <p:cBhvr>
                                        <p:cTn id="113" dur="1" fill="hold">
                                          <p:stCondLst>
                                            <p:cond delay="0"/>
                                          </p:stCondLst>
                                        </p:cTn>
                                        <p:tgtEl>
                                          <p:spTgt spid="73"/>
                                        </p:tgtEl>
                                        <p:attrNameLst>
                                          <p:attrName>style.visibility</p:attrName>
                                        </p:attrNameLst>
                                      </p:cBhvr>
                                      <p:to>
                                        <p:strVal val="visible"/>
                                      </p:to>
                                    </p:set>
                                    <p:animEffect transition="in" filter="fade">
                                      <p:cBhvr>
                                        <p:cTn id="114" dur="500"/>
                                        <p:tgtEl>
                                          <p:spTgt spid="73"/>
                                        </p:tgtEl>
                                      </p:cBhvr>
                                    </p:animEffect>
                                  </p:childTnLst>
                                </p:cTn>
                              </p:par>
                            </p:childTnLst>
                          </p:cTn>
                        </p:par>
                        <p:par>
                          <p:cTn id="115" fill="hold">
                            <p:stCondLst>
                              <p:cond delay="6500"/>
                            </p:stCondLst>
                            <p:childTnLst>
                              <p:par>
                                <p:cTn id="116" presetID="10" presetClass="entr" presetSubtype="0" fill="hold" nodeType="afterEffect">
                                  <p:stCondLst>
                                    <p:cond delay="0"/>
                                  </p:stCondLst>
                                  <p:childTnLst>
                                    <p:set>
                                      <p:cBhvr>
                                        <p:cTn id="117" dur="1" fill="hold">
                                          <p:stCondLst>
                                            <p:cond delay="0"/>
                                          </p:stCondLst>
                                        </p:cTn>
                                        <p:tgtEl>
                                          <p:spTgt spid="74"/>
                                        </p:tgtEl>
                                        <p:attrNameLst>
                                          <p:attrName>style.visibility</p:attrName>
                                        </p:attrNameLst>
                                      </p:cBhvr>
                                      <p:to>
                                        <p:strVal val="visible"/>
                                      </p:to>
                                    </p:set>
                                    <p:animEffect transition="in" filter="fade">
                                      <p:cBhvr>
                                        <p:cTn id="118" dur="500"/>
                                        <p:tgtEl>
                                          <p:spTgt spid="74"/>
                                        </p:tgtEl>
                                      </p:cBhvr>
                                    </p:animEffect>
                                  </p:childTnLst>
                                </p:cTn>
                              </p:par>
                            </p:childTnLst>
                          </p:cTn>
                        </p:par>
                        <p:par>
                          <p:cTn id="119" fill="hold">
                            <p:stCondLst>
                              <p:cond delay="7000"/>
                            </p:stCondLst>
                            <p:childTnLst>
                              <p:par>
                                <p:cTn id="120" presetID="10" presetClass="entr" presetSubtype="0" fill="hold" nodeType="afterEffect">
                                  <p:stCondLst>
                                    <p:cond delay="0"/>
                                  </p:stCondLst>
                                  <p:childTnLst>
                                    <p:set>
                                      <p:cBhvr>
                                        <p:cTn id="121" dur="1" fill="hold">
                                          <p:stCondLst>
                                            <p:cond delay="0"/>
                                          </p:stCondLst>
                                        </p:cTn>
                                        <p:tgtEl>
                                          <p:spTgt spid="76"/>
                                        </p:tgtEl>
                                        <p:attrNameLst>
                                          <p:attrName>style.visibility</p:attrName>
                                        </p:attrNameLst>
                                      </p:cBhvr>
                                      <p:to>
                                        <p:strVal val="visible"/>
                                      </p:to>
                                    </p:set>
                                    <p:animEffect transition="in" filter="fade">
                                      <p:cBhvr>
                                        <p:cTn id="1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pitchFamily="2" charset="0"/>
              </a:rPr>
              <a:t>What Does Together Mean To </a:t>
            </a:r>
            <a:r>
              <a:rPr lang="en-US" dirty="0"/>
              <a:t>Y</a:t>
            </a:r>
            <a:r>
              <a:rPr lang="en-US" dirty="0">
                <a:latin typeface="Karla" pitchFamily="2" charset="0"/>
              </a:rPr>
              <a:t>ou?</a:t>
            </a:r>
          </a:p>
        </p:txBody>
      </p:sp>
      <p:pic>
        <p:nvPicPr>
          <p:cNvPr id="4" name="Picture 3" descr="A picture containing person, outdoor, player, close&#10;&#10;Description automatically generated">
            <a:extLst>
              <a:ext uri="{FF2B5EF4-FFF2-40B4-BE49-F238E27FC236}">
                <a16:creationId xmlns:a16="http://schemas.microsoft.com/office/drawing/2014/main" id="{7D377C7A-639E-4205-B20C-ADC2D77CF977}"/>
              </a:ext>
            </a:extLst>
          </p:cNvPr>
          <p:cNvPicPr>
            <a:picLocks noChangeAspect="1"/>
          </p:cNvPicPr>
          <p:nvPr/>
        </p:nvPicPr>
        <p:blipFill>
          <a:blip r:embed="rId3"/>
          <a:stretch>
            <a:fillRect/>
          </a:stretch>
        </p:blipFill>
        <p:spPr>
          <a:xfrm>
            <a:off x="705970" y="1188761"/>
            <a:ext cx="1746937" cy="1164474"/>
          </a:xfrm>
          <a:prstGeom prst="rect">
            <a:avLst/>
          </a:prstGeom>
        </p:spPr>
      </p:pic>
      <p:pic>
        <p:nvPicPr>
          <p:cNvPr id="6" name="Picture 5" descr="A picture containing person, wearing, hat&#10;&#10;Description automatically generated">
            <a:extLst>
              <a:ext uri="{FF2B5EF4-FFF2-40B4-BE49-F238E27FC236}">
                <a16:creationId xmlns:a16="http://schemas.microsoft.com/office/drawing/2014/main" id="{36E21132-E142-421F-A981-5F06AE4B6790}"/>
              </a:ext>
            </a:extLst>
          </p:cNvPr>
          <p:cNvPicPr>
            <a:picLocks noChangeAspect="1"/>
          </p:cNvPicPr>
          <p:nvPr/>
        </p:nvPicPr>
        <p:blipFill>
          <a:blip r:embed="rId4"/>
          <a:stretch>
            <a:fillRect/>
          </a:stretch>
        </p:blipFill>
        <p:spPr>
          <a:xfrm>
            <a:off x="7156641" y="840483"/>
            <a:ext cx="1801823" cy="2400300"/>
          </a:xfrm>
          <a:prstGeom prst="rect">
            <a:avLst/>
          </a:prstGeom>
        </p:spPr>
      </p:pic>
      <p:pic>
        <p:nvPicPr>
          <p:cNvPr id="8" name="Picture 7" descr="A person wearing a white shirt with logos on it&#10;&#10;Description automatically generated with medium confidence">
            <a:extLst>
              <a:ext uri="{FF2B5EF4-FFF2-40B4-BE49-F238E27FC236}">
                <a16:creationId xmlns:a16="http://schemas.microsoft.com/office/drawing/2014/main" id="{F5196EB8-B0C9-4742-99E9-5604704880B2}"/>
              </a:ext>
            </a:extLst>
          </p:cNvPr>
          <p:cNvPicPr>
            <a:picLocks noChangeAspect="1"/>
          </p:cNvPicPr>
          <p:nvPr/>
        </p:nvPicPr>
        <p:blipFill>
          <a:blip r:embed="rId5"/>
          <a:stretch>
            <a:fillRect/>
          </a:stretch>
        </p:blipFill>
        <p:spPr>
          <a:xfrm>
            <a:off x="1418664" y="3240783"/>
            <a:ext cx="2533090" cy="1688727"/>
          </a:xfrm>
          <a:prstGeom prst="rect">
            <a:avLst/>
          </a:prstGeom>
        </p:spPr>
      </p:pic>
      <p:pic>
        <p:nvPicPr>
          <p:cNvPr id="11" name="Picture 10" descr="A black and white sign&#10;&#10;Description automatically generated with low confidence">
            <a:extLst>
              <a:ext uri="{FF2B5EF4-FFF2-40B4-BE49-F238E27FC236}">
                <a16:creationId xmlns:a16="http://schemas.microsoft.com/office/drawing/2014/main" id="{7222F0FF-4017-45C7-8566-A2A5D1441A39}"/>
              </a:ext>
            </a:extLst>
          </p:cNvPr>
          <p:cNvPicPr>
            <a:picLocks noChangeAspect="1"/>
          </p:cNvPicPr>
          <p:nvPr/>
        </p:nvPicPr>
        <p:blipFill>
          <a:blip r:embed="rId6"/>
          <a:stretch>
            <a:fillRect/>
          </a:stretch>
        </p:blipFill>
        <p:spPr>
          <a:xfrm>
            <a:off x="2900362" y="1411503"/>
            <a:ext cx="4094629" cy="833959"/>
          </a:xfrm>
          <a:prstGeom prst="rect">
            <a:avLst/>
          </a:prstGeom>
        </p:spPr>
      </p:pic>
      <p:pic>
        <p:nvPicPr>
          <p:cNvPr id="26" name="Picture 25" descr="A picture containing text, clipart, sign&#10;&#10;Description automatically generated">
            <a:extLst>
              <a:ext uri="{FF2B5EF4-FFF2-40B4-BE49-F238E27FC236}">
                <a16:creationId xmlns:a16="http://schemas.microsoft.com/office/drawing/2014/main" id="{347E1309-87F9-4529-A0AA-42EE994B2F2C}"/>
              </a:ext>
            </a:extLst>
          </p:cNvPr>
          <p:cNvPicPr>
            <a:picLocks noChangeAspect="1"/>
          </p:cNvPicPr>
          <p:nvPr/>
        </p:nvPicPr>
        <p:blipFill>
          <a:blip r:embed="rId7"/>
          <a:stretch>
            <a:fillRect/>
          </a:stretch>
        </p:blipFill>
        <p:spPr>
          <a:xfrm>
            <a:off x="4351474" y="3883858"/>
            <a:ext cx="4744112" cy="838317"/>
          </a:xfrm>
          <a:prstGeom prst="rect">
            <a:avLst/>
          </a:prstGeom>
        </p:spPr>
      </p:pic>
    </p:spTree>
    <p:extLst>
      <p:ext uri="{BB962C8B-B14F-4D97-AF65-F5344CB8AC3E}">
        <p14:creationId xmlns:p14="http://schemas.microsoft.com/office/powerpoint/2010/main" val="333621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pitchFamily="2" charset="0"/>
              </a:rPr>
              <a:t>What can you do?</a:t>
            </a:r>
          </a:p>
        </p:txBody>
      </p:sp>
      <p:pic>
        <p:nvPicPr>
          <p:cNvPr id="5" name="Picture 4" descr="Icon&#10;&#10;Description automatically generated">
            <a:extLst>
              <a:ext uri="{FF2B5EF4-FFF2-40B4-BE49-F238E27FC236}">
                <a16:creationId xmlns:a16="http://schemas.microsoft.com/office/drawing/2014/main" id="{25A5ABE1-4096-493D-8FBE-97E769974F25}"/>
              </a:ext>
            </a:extLst>
          </p:cNvPr>
          <p:cNvPicPr>
            <a:picLocks noChangeAspect="1"/>
          </p:cNvPicPr>
          <p:nvPr/>
        </p:nvPicPr>
        <p:blipFill>
          <a:blip r:embed="rId3"/>
          <a:stretch>
            <a:fillRect/>
          </a:stretch>
        </p:blipFill>
        <p:spPr>
          <a:xfrm>
            <a:off x="850829" y="460323"/>
            <a:ext cx="1738074" cy="1738074"/>
          </a:xfrm>
          <a:prstGeom prst="rect">
            <a:avLst/>
          </a:prstGeom>
        </p:spPr>
      </p:pic>
      <p:pic>
        <p:nvPicPr>
          <p:cNvPr id="9" name="Picture 8" descr="Icon&#10;&#10;Description automatically generated">
            <a:extLst>
              <a:ext uri="{FF2B5EF4-FFF2-40B4-BE49-F238E27FC236}">
                <a16:creationId xmlns:a16="http://schemas.microsoft.com/office/drawing/2014/main" id="{6A6E5EB9-B1EB-4417-B3EB-79C2BF8249AC}"/>
              </a:ext>
            </a:extLst>
          </p:cNvPr>
          <p:cNvPicPr>
            <a:picLocks noChangeAspect="1"/>
          </p:cNvPicPr>
          <p:nvPr/>
        </p:nvPicPr>
        <p:blipFill>
          <a:blip r:embed="rId4"/>
          <a:stretch>
            <a:fillRect/>
          </a:stretch>
        </p:blipFill>
        <p:spPr>
          <a:xfrm>
            <a:off x="3808867" y="490119"/>
            <a:ext cx="1549774" cy="1549774"/>
          </a:xfrm>
          <a:prstGeom prst="rect">
            <a:avLst/>
          </a:prstGeom>
        </p:spPr>
      </p:pic>
      <p:pic>
        <p:nvPicPr>
          <p:cNvPr id="12" name="Picture 11" descr="Icon&#10;&#10;Description automatically generated">
            <a:extLst>
              <a:ext uri="{FF2B5EF4-FFF2-40B4-BE49-F238E27FC236}">
                <a16:creationId xmlns:a16="http://schemas.microsoft.com/office/drawing/2014/main" id="{611CB99A-16AB-4358-9673-99C5F173E50F}"/>
              </a:ext>
            </a:extLst>
          </p:cNvPr>
          <p:cNvPicPr>
            <a:picLocks noChangeAspect="1"/>
          </p:cNvPicPr>
          <p:nvPr/>
        </p:nvPicPr>
        <p:blipFill>
          <a:blip r:embed="rId5"/>
          <a:stretch>
            <a:fillRect/>
          </a:stretch>
        </p:blipFill>
        <p:spPr>
          <a:xfrm>
            <a:off x="6553269" y="680758"/>
            <a:ext cx="1304283" cy="1311088"/>
          </a:xfrm>
          <a:prstGeom prst="rect">
            <a:avLst/>
          </a:prstGeom>
        </p:spPr>
      </p:pic>
      <p:sp>
        <p:nvSpPr>
          <p:cNvPr id="15" name="TextBox 14">
            <a:extLst>
              <a:ext uri="{FF2B5EF4-FFF2-40B4-BE49-F238E27FC236}">
                <a16:creationId xmlns:a16="http://schemas.microsoft.com/office/drawing/2014/main" id="{82DED84F-79E7-4BBF-B28C-601897997527}"/>
              </a:ext>
            </a:extLst>
          </p:cNvPr>
          <p:cNvSpPr txBox="1"/>
          <p:nvPr/>
        </p:nvSpPr>
        <p:spPr>
          <a:xfrm>
            <a:off x="982703" y="1947289"/>
            <a:ext cx="1485900" cy="646331"/>
          </a:xfrm>
          <a:prstGeom prst="rect">
            <a:avLst/>
          </a:prstGeom>
          <a:noFill/>
        </p:spPr>
        <p:txBody>
          <a:bodyPr wrap="square" rtlCol="0">
            <a:spAutoFit/>
          </a:bodyPr>
          <a:lstStyle/>
          <a:p>
            <a:pPr algn="ctr"/>
            <a:r>
              <a:rPr lang="en-GB" b="1" dirty="0">
                <a:solidFill>
                  <a:srgbClr val="005743"/>
                </a:solidFill>
              </a:rPr>
              <a:t>Talk &amp; Ask Questions</a:t>
            </a:r>
          </a:p>
        </p:txBody>
      </p:sp>
      <p:sp>
        <p:nvSpPr>
          <p:cNvPr id="16" name="TextBox 15">
            <a:extLst>
              <a:ext uri="{FF2B5EF4-FFF2-40B4-BE49-F238E27FC236}">
                <a16:creationId xmlns:a16="http://schemas.microsoft.com/office/drawing/2014/main" id="{9E5643A2-974C-4038-A5EF-AD1F1D8708FD}"/>
              </a:ext>
            </a:extLst>
          </p:cNvPr>
          <p:cNvSpPr txBox="1"/>
          <p:nvPr/>
        </p:nvSpPr>
        <p:spPr>
          <a:xfrm>
            <a:off x="3649215" y="1935939"/>
            <a:ext cx="1806967" cy="646331"/>
          </a:xfrm>
          <a:prstGeom prst="rect">
            <a:avLst/>
          </a:prstGeom>
          <a:noFill/>
        </p:spPr>
        <p:txBody>
          <a:bodyPr wrap="square" rtlCol="0">
            <a:spAutoFit/>
          </a:bodyPr>
          <a:lstStyle/>
          <a:p>
            <a:pPr algn="ctr"/>
            <a:r>
              <a:rPr lang="en-GB" b="1" dirty="0">
                <a:solidFill>
                  <a:srgbClr val="005743"/>
                </a:solidFill>
              </a:rPr>
              <a:t>Be Together / </a:t>
            </a:r>
          </a:p>
          <a:p>
            <a:pPr algn="ctr"/>
            <a:r>
              <a:rPr lang="en-GB" b="1" dirty="0">
                <a:solidFill>
                  <a:srgbClr val="005743"/>
                </a:solidFill>
              </a:rPr>
              <a:t>Do Not Exclude</a:t>
            </a:r>
          </a:p>
        </p:txBody>
      </p:sp>
      <p:sp>
        <p:nvSpPr>
          <p:cNvPr id="17" name="TextBox 16">
            <a:extLst>
              <a:ext uri="{FF2B5EF4-FFF2-40B4-BE49-F238E27FC236}">
                <a16:creationId xmlns:a16="http://schemas.microsoft.com/office/drawing/2014/main" id="{5380021D-513D-4299-8562-431434C4A513}"/>
              </a:ext>
            </a:extLst>
          </p:cNvPr>
          <p:cNvSpPr txBox="1"/>
          <p:nvPr/>
        </p:nvSpPr>
        <p:spPr>
          <a:xfrm>
            <a:off x="6462460" y="1947290"/>
            <a:ext cx="1485900" cy="646331"/>
          </a:xfrm>
          <a:prstGeom prst="rect">
            <a:avLst/>
          </a:prstGeom>
          <a:noFill/>
        </p:spPr>
        <p:txBody>
          <a:bodyPr wrap="square" rtlCol="0">
            <a:spAutoFit/>
          </a:bodyPr>
          <a:lstStyle/>
          <a:p>
            <a:pPr algn="ctr"/>
            <a:r>
              <a:rPr lang="en-GB" b="1" dirty="0">
                <a:solidFill>
                  <a:srgbClr val="005743"/>
                </a:solidFill>
              </a:rPr>
              <a:t>Be A Good Person</a:t>
            </a:r>
          </a:p>
        </p:txBody>
      </p:sp>
      <p:grpSp>
        <p:nvGrpSpPr>
          <p:cNvPr id="8" name="Group 7">
            <a:extLst>
              <a:ext uri="{FF2B5EF4-FFF2-40B4-BE49-F238E27FC236}">
                <a16:creationId xmlns:a16="http://schemas.microsoft.com/office/drawing/2014/main" id="{31324B84-CA47-4F5E-A7FE-94EEBEC28A0A}"/>
              </a:ext>
            </a:extLst>
          </p:cNvPr>
          <p:cNvGrpSpPr/>
          <p:nvPr/>
        </p:nvGrpSpPr>
        <p:grpSpPr>
          <a:xfrm>
            <a:off x="1852392" y="1797038"/>
            <a:ext cx="2613139" cy="2613139"/>
            <a:chOff x="1852392" y="1797038"/>
            <a:chExt cx="2613139" cy="2613139"/>
          </a:xfrm>
        </p:grpSpPr>
        <p:pic>
          <p:nvPicPr>
            <p:cNvPr id="4" name="Picture 3" descr="Icon&#10;&#10;Description automatically generated">
              <a:extLst>
                <a:ext uri="{FF2B5EF4-FFF2-40B4-BE49-F238E27FC236}">
                  <a16:creationId xmlns:a16="http://schemas.microsoft.com/office/drawing/2014/main" id="{EFFA971F-751F-41FE-ADE0-C36A8FDF453E}"/>
                </a:ext>
              </a:extLst>
            </p:cNvPr>
            <p:cNvPicPr>
              <a:picLocks noChangeAspect="1"/>
            </p:cNvPicPr>
            <p:nvPr/>
          </p:nvPicPr>
          <p:blipFill>
            <a:blip r:embed="rId6"/>
            <a:stretch>
              <a:fillRect/>
            </a:stretch>
          </p:blipFill>
          <p:spPr>
            <a:xfrm>
              <a:off x="1852392" y="1797038"/>
              <a:ext cx="2613139" cy="2613139"/>
            </a:xfrm>
            <a:prstGeom prst="rect">
              <a:avLst/>
            </a:prstGeom>
          </p:spPr>
        </p:pic>
        <p:sp>
          <p:nvSpPr>
            <p:cNvPr id="11" name="TextBox 10">
              <a:extLst>
                <a:ext uri="{FF2B5EF4-FFF2-40B4-BE49-F238E27FC236}">
                  <a16:creationId xmlns:a16="http://schemas.microsoft.com/office/drawing/2014/main" id="{61969479-3C47-48D9-8F7C-297CE787F73B}"/>
                </a:ext>
              </a:extLst>
            </p:cNvPr>
            <p:cNvSpPr txBox="1"/>
            <p:nvPr/>
          </p:nvSpPr>
          <p:spPr>
            <a:xfrm>
              <a:off x="2263598" y="3468543"/>
              <a:ext cx="1671307" cy="646331"/>
            </a:xfrm>
            <a:prstGeom prst="rect">
              <a:avLst/>
            </a:prstGeom>
            <a:noFill/>
          </p:spPr>
          <p:txBody>
            <a:bodyPr wrap="square" rtlCol="0">
              <a:spAutoFit/>
            </a:bodyPr>
            <a:lstStyle/>
            <a:p>
              <a:pPr algn="ctr"/>
              <a:r>
                <a:rPr lang="en-GB" b="1" dirty="0">
                  <a:solidFill>
                    <a:srgbClr val="005743"/>
                  </a:solidFill>
                </a:rPr>
                <a:t>Challenge Poor Behaviour </a:t>
              </a:r>
            </a:p>
          </p:txBody>
        </p:sp>
      </p:grpSp>
      <p:grpSp>
        <p:nvGrpSpPr>
          <p:cNvPr id="10" name="Group 9">
            <a:extLst>
              <a:ext uri="{FF2B5EF4-FFF2-40B4-BE49-F238E27FC236}">
                <a16:creationId xmlns:a16="http://schemas.microsoft.com/office/drawing/2014/main" id="{539F5C21-AB3B-4F6A-8318-1E3B19CAC6C1}"/>
              </a:ext>
            </a:extLst>
          </p:cNvPr>
          <p:cNvGrpSpPr/>
          <p:nvPr/>
        </p:nvGrpSpPr>
        <p:grpSpPr>
          <a:xfrm>
            <a:off x="5275119" y="2363331"/>
            <a:ext cx="1671307" cy="1738741"/>
            <a:chOff x="5275119" y="2363331"/>
            <a:chExt cx="1671307" cy="1738741"/>
          </a:xfrm>
        </p:grpSpPr>
        <p:pic>
          <p:nvPicPr>
            <p:cNvPr id="7" name="Picture 6" descr="Icon&#10;&#10;Description automatically generated">
              <a:extLst>
                <a:ext uri="{FF2B5EF4-FFF2-40B4-BE49-F238E27FC236}">
                  <a16:creationId xmlns:a16="http://schemas.microsoft.com/office/drawing/2014/main" id="{B8BFF5CC-C589-4816-AE9F-9FDE7FD01F04}"/>
                </a:ext>
              </a:extLst>
            </p:cNvPr>
            <p:cNvPicPr>
              <a:picLocks noChangeAspect="1"/>
            </p:cNvPicPr>
            <p:nvPr/>
          </p:nvPicPr>
          <p:blipFill>
            <a:blip r:embed="rId7"/>
            <a:stretch>
              <a:fillRect/>
            </a:stretch>
          </p:blipFill>
          <p:spPr>
            <a:xfrm>
              <a:off x="5472456" y="2363331"/>
              <a:ext cx="1164338" cy="1105212"/>
            </a:xfrm>
            <a:prstGeom prst="rect">
              <a:avLst/>
            </a:prstGeom>
          </p:spPr>
        </p:pic>
        <p:sp>
          <p:nvSpPr>
            <p:cNvPr id="14" name="TextBox 13">
              <a:extLst>
                <a:ext uri="{FF2B5EF4-FFF2-40B4-BE49-F238E27FC236}">
                  <a16:creationId xmlns:a16="http://schemas.microsoft.com/office/drawing/2014/main" id="{4D61ED98-037D-4FE5-9373-595F8A9BD733}"/>
                </a:ext>
              </a:extLst>
            </p:cNvPr>
            <p:cNvSpPr txBox="1"/>
            <p:nvPr/>
          </p:nvSpPr>
          <p:spPr>
            <a:xfrm>
              <a:off x="5275119" y="3455741"/>
              <a:ext cx="1671307" cy="646331"/>
            </a:xfrm>
            <a:prstGeom prst="rect">
              <a:avLst/>
            </a:prstGeom>
            <a:noFill/>
          </p:spPr>
          <p:txBody>
            <a:bodyPr wrap="square" rtlCol="0">
              <a:spAutoFit/>
            </a:bodyPr>
            <a:lstStyle/>
            <a:p>
              <a:pPr algn="ctr"/>
              <a:r>
                <a:rPr lang="en-GB" b="1" dirty="0">
                  <a:solidFill>
                    <a:srgbClr val="005743"/>
                  </a:solidFill>
                </a:rPr>
                <a:t>Be A Role Model</a:t>
              </a:r>
            </a:p>
          </p:txBody>
        </p:sp>
      </p:grpSp>
    </p:spTree>
    <p:extLst>
      <p:ext uri="{BB962C8B-B14F-4D97-AF65-F5344CB8AC3E}">
        <p14:creationId xmlns:p14="http://schemas.microsoft.com/office/powerpoint/2010/main" val="51458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477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1B322A38967445BDBF93FBF5A36E6C" ma:contentTypeVersion="16" ma:contentTypeDescription="Create a new document." ma:contentTypeScope="" ma:versionID="31f0d19c4b98d9e586e78540d23b9f74">
  <xsd:schema xmlns:xsd="http://www.w3.org/2001/XMLSchema" xmlns:xs="http://www.w3.org/2001/XMLSchema" xmlns:p="http://schemas.microsoft.com/office/2006/metadata/properties" xmlns:ns2="263c2fc7-2453-402b-a801-e14d9568aba9" xmlns:ns3="e2eb6e67-0db4-4da0-b73e-12c7af6760f7" targetNamespace="http://schemas.microsoft.com/office/2006/metadata/properties" ma:root="true" ma:fieldsID="6128cc2f167eb075761d2c97306a9823" ns2:_="" ns3:_="">
    <xsd:import namespace="263c2fc7-2453-402b-a801-e14d9568aba9"/>
    <xsd:import namespace="e2eb6e67-0db4-4da0-b73e-12c7af6760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3c2fc7-2453-402b-a801-e14d9568ab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0d5eb96-e97b-4ef6-9677-b94ba12ebb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2eb6e67-0db4-4da0-b73e-12c7af6760f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ca88d88-05e8-477d-9b04-2c23ee1b6bbe}" ma:internalName="TaxCatchAll" ma:showField="CatchAllData" ma:web="e2eb6e67-0db4-4da0-b73e-12c7af6760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F5051C-C6E8-4327-AF9C-7FE9164097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3c2fc7-2453-402b-a801-e14d9568aba9"/>
    <ds:schemaRef ds:uri="e2eb6e67-0db4-4da0-b73e-12c7af6760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9FF3C5-DA69-4AD0-9579-E231F1B28F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983</Words>
  <Application>Microsoft Office PowerPoint</Application>
  <PresentationFormat>On-screen Show (16:9)</PresentationFormat>
  <Paragraphs>109</Paragraphs>
  <Slides>8</Slides>
  <Notes>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Calibri</vt:lpstr>
      <vt:lpstr>Karla</vt:lpstr>
      <vt:lpstr>Lato</vt:lpstr>
      <vt:lpstr>Office Theme</vt:lpstr>
      <vt:lpstr>Custom Design</vt:lpstr>
      <vt:lpstr>Equality, Diversity &amp; Inclusion </vt:lpstr>
      <vt:lpstr>What is Equality, Diversity &amp; Inclusion?</vt:lpstr>
      <vt:lpstr>Equality Diversity &amp; Inclusion  - Simple Explanation</vt:lpstr>
      <vt:lpstr>Protected Characteristics </vt:lpstr>
      <vt:lpstr>Intersectionality </vt:lpstr>
      <vt:lpstr>What Does Together Mean To You?</vt:lpstr>
      <vt:lpstr>What can you do?</vt:lpstr>
      <vt:lpstr>PowerPoint Presentation</vt:lpstr>
    </vt:vector>
  </TitlesOfParts>
  <Company>ICG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Stephen Taylor</dc:creator>
  <cp:lastModifiedBy>Simon Williams</cp:lastModifiedBy>
  <cp:revision>33</cp:revision>
  <dcterms:created xsi:type="dcterms:W3CDTF">2019-09-16T12:00:01Z</dcterms:created>
  <dcterms:modified xsi:type="dcterms:W3CDTF">2023-07-13T08:18:22Z</dcterms:modified>
</cp:coreProperties>
</file>