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3"/>
    <p:sldMasterId id="2147483660" r:id="rId4"/>
  </p:sldMasterIdLst>
  <p:notesMasterIdLst>
    <p:notesMasterId r:id="rId12"/>
  </p:notesMasterIdLst>
  <p:handoutMasterIdLst>
    <p:handoutMasterId r:id="rId13"/>
  </p:handoutMasterIdLst>
  <p:sldIdLst>
    <p:sldId id="256" r:id="rId5"/>
    <p:sldId id="265" r:id="rId6"/>
    <p:sldId id="287" r:id="rId7"/>
    <p:sldId id="289" r:id="rId8"/>
    <p:sldId id="290" r:id="rId9"/>
    <p:sldId id="288" r:id="rId10"/>
    <p:sldId id="264" r:id="rId1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4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39"/>
    <p:restoredTop sz="64378" autoAdjust="0"/>
  </p:normalViewPr>
  <p:slideViewPr>
    <p:cSldViewPr snapToGrid="0" snapToObjects="1">
      <p:cViewPr varScale="1">
        <p:scale>
          <a:sx n="61" d="100"/>
          <a:sy n="61" d="100"/>
        </p:scale>
        <p:origin x="1776" y="6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3" Type="http://schemas.openxmlformats.org/officeDocument/2006/relationships/slideMaster" Target="slideMasters/slideMaster1.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7EF16E-0B6A-5048-9302-B263165DAA68}" type="datetimeFigureOut">
              <a:rPr lang="en-US" smtClean="0"/>
              <a:t>7/13/2023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15AA299-C674-9B4B-A026-7D1BC9BE341A}" type="slidenum">
              <a:rPr lang="en-US" smtClean="0"/>
              <a:t>‹#›</a:t>
            </a:fld>
            <a:endParaRPr lang="en-US"/>
          </a:p>
        </p:txBody>
      </p:sp>
    </p:spTree>
    <p:extLst>
      <p:ext uri="{BB962C8B-B14F-4D97-AF65-F5344CB8AC3E}">
        <p14:creationId xmlns:p14="http://schemas.microsoft.com/office/powerpoint/2010/main" val="33489590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744E1A-45F1-0A4C-BDB8-A6F68C451A9B}" type="datetimeFigureOut">
              <a:rPr lang="en-US" smtClean="0"/>
              <a:t>7/13/2023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6802B2-CA94-8E48-BC02-2A74CD51AF78}" type="slidenum">
              <a:rPr lang="en-US" smtClean="0"/>
              <a:t>‹#›</a:t>
            </a:fld>
            <a:endParaRPr lang="en-US"/>
          </a:p>
        </p:txBody>
      </p:sp>
    </p:spTree>
    <p:extLst>
      <p:ext uri="{BB962C8B-B14F-4D97-AF65-F5344CB8AC3E}">
        <p14:creationId xmlns:p14="http://schemas.microsoft.com/office/powerpoint/2010/main" val="68355689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Previously we discussed Equality, Diversity and Inclusion. We are now going to talk about Discrimination.</a:t>
            </a:r>
          </a:p>
          <a:p>
            <a:endParaRPr lang="en-GB" dirty="0"/>
          </a:p>
          <a:p>
            <a:r>
              <a:rPr lang="en-GB" b="1" dirty="0"/>
              <a:t>CLICK TO NEXT SLIDE </a:t>
            </a:r>
          </a:p>
          <a:p>
            <a:endParaRPr lang="en-GB" dirty="0"/>
          </a:p>
        </p:txBody>
      </p:sp>
      <p:sp>
        <p:nvSpPr>
          <p:cNvPr id="4" name="Slide Number Placeholder 3"/>
          <p:cNvSpPr>
            <a:spLocks noGrp="1"/>
          </p:cNvSpPr>
          <p:nvPr>
            <p:ph type="sldNum" sz="quarter" idx="5"/>
          </p:nvPr>
        </p:nvSpPr>
        <p:spPr/>
        <p:txBody>
          <a:bodyPr/>
          <a:lstStyle/>
          <a:p>
            <a:fld id="{ED6802B2-CA94-8E48-BC02-2A74CD51AF78}" type="slidenum">
              <a:rPr lang="en-US" smtClean="0"/>
              <a:t>1</a:t>
            </a:fld>
            <a:endParaRPr lang="en-US"/>
          </a:p>
        </p:txBody>
      </p:sp>
    </p:spTree>
    <p:extLst>
      <p:ext uri="{BB962C8B-B14F-4D97-AF65-F5344CB8AC3E}">
        <p14:creationId xmlns:p14="http://schemas.microsoft.com/office/powerpoint/2010/main" val="1812816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CLICK PLAY TO START VIDEO </a:t>
            </a:r>
          </a:p>
          <a:p>
            <a:endParaRPr lang="en-GB" b="1" dirty="0"/>
          </a:p>
          <a:p>
            <a:endParaRPr lang="en-GB" b="1" dirty="0"/>
          </a:p>
          <a:p>
            <a:r>
              <a:rPr lang="en-GB" b="1" dirty="0"/>
              <a:t>CLICK TO NEXT SLIDE</a:t>
            </a:r>
          </a:p>
          <a:p>
            <a:endParaRPr lang="en-GB" dirty="0"/>
          </a:p>
        </p:txBody>
      </p:sp>
      <p:sp>
        <p:nvSpPr>
          <p:cNvPr id="4" name="Slide Number Placeholder 3"/>
          <p:cNvSpPr>
            <a:spLocks noGrp="1"/>
          </p:cNvSpPr>
          <p:nvPr>
            <p:ph type="sldNum" sz="quarter" idx="5"/>
          </p:nvPr>
        </p:nvSpPr>
        <p:spPr/>
        <p:txBody>
          <a:bodyPr/>
          <a:lstStyle/>
          <a:p>
            <a:fld id="{ED6802B2-CA94-8E48-BC02-2A74CD51AF78}" type="slidenum">
              <a:rPr lang="en-US" smtClean="0"/>
              <a:t>2</a:t>
            </a:fld>
            <a:endParaRPr lang="en-US"/>
          </a:p>
        </p:txBody>
      </p:sp>
    </p:spTree>
    <p:extLst>
      <p:ext uri="{BB962C8B-B14F-4D97-AF65-F5344CB8AC3E}">
        <p14:creationId xmlns:p14="http://schemas.microsoft.com/office/powerpoint/2010/main" val="3037721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last time we discussed protected characteristics. </a:t>
            </a:r>
          </a:p>
          <a:p>
            <a:endParaRPr lang="en-GB" dirty="0"/>
          </a:p>
          <a:p>
            <a:r>
              <a:rPr lang="en-GB" dirty="0"/>
              <a:t>We are going to discuss the most common forms of discrimination within football. </a:t>
            </a:r>
          </a:p>
          <a:p>
            <a:endParaRPr lang="en-GB" dirty="0"/>
          </a:p>
          <a:p>
            <a:r>
              <a:rPr lang="en-GB" b="1" dirty="0"/>
              <a:t>QUESTION TO PLAYERS</a:t>
            </a:r>
            <a:r>
              <a:rPr lang="en-GB" dirty="0"/>
              <a:t>: Who can tell me one of the most common forms of discrimination (Players may say Racism, Homophobia)</a:t>
            </a:r>
          </a:p>
          <a:p>
            <a:endParaRPr lang="en-GB" dirty="0"/>
          </a:p>
          <a:p>
            <a:r>
              <a:rPr lang="en-GB" b="1" dirty="0"/>
              <a:t>CLICK</a:t>
            </a:r>
            <a:r>
              <a:rPr lang="en-GB" dirty="0"/>
              <a:t>: There is Racism and linked to this may be Xenophobia </a:t>
            </a:r>
          </a:p>
          <a:p>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Racism: </a:t>
            </a:r>
            <a:r>
              <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rPr>
              <a:t>A racist incident is any incident which is perceived to be racist by the victim or any other person. This usually is about the colour of someone's skin.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rPr>
              <a:t>Xenophobia: Xenophobia is ‘attitudes, prejudices and behaviour that reject, exclude and often vilify persons, based on the perception that they are outsiders or foreigners to the community, society or national identity’. This can be telling someone to go back to their own country.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dirty="0">
                <a:solidFill>
                  <a:srgbClr val="002060"/>
                </a:solidFill>
                <a:effectLst/>
                <a:latin typeface="EFL Light" panose="00000400000000000000" pitchFamily="50" charset="0"/>
                <a:ea typeface="Calibri" panose="020F0502020204030204" pitchFamily="34" charset="0"/>
                <a:cs typeface="Calibri" panose="020F0502020204030204" pitchFamily="34" charset="0"/>
              </a:rPr>
              <a:t>QUESTION TO PLAYERS</a:t>
            </a:r>
            <a:r>
              <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rPr>
              <a:t>: Which protected characteristics are linked to Racism and Xenophobia?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dirty="0">
                <a:solidFill>
                  <a:srgbClr val="002060"/>
                </a:solidFill>
                <a:effectLst/>
                <a:latin typeface="EFL Light" panose="00000400000000000000" pitchFamily="50" charset="0"/>
                <a:ea typeface="Calibri" panose="020F0502020204030204" pitchFamily="34" charset="0"/>
                <a:cs typeface="Calibri" panose="020F0502020204030204" pitchFamily="34" charset="0"/>
              </a:rPr>
              <a:t>CLICK</a:t>
            </a:r>
            <a:r>
              <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rPr>
              <a:t>: Religion and Belief and Race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dirty="0">
                <a:solidFill>
                  <a:srgbClr val="002060"/>
                </a:solidFill>
                <a:effectLst/>
                <a:latin typeface="EFL Light" panose="00000400000000000000" pitchFamily="50" charset="0"/>
                <a:ea typeface="Calibri" panose="020F0502020204030204" pitchFamily="34" charset="0"/>
                <a:cs typeface="Calibri" panose="020F0502020204030204" pitchFamily="34" charset="0"/>
              </a:rPr>
              <a:t>CLICK</a:t>
            </a:r>
            <a:r>
              <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rPr>
              <a:t>: The next one we will discuss is Homophobia which means Homophobia encompasses a range of negative attitudes and feelings towards people who are identified or perceived as being lesbian, gay or bisexual. This may be calling someone gay.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QUESTION TO PLAYERS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rPr>
              <a:t>Which protected characteristics are linked to Homophobia?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dirty="0">
                <a:solidFill>
                  <a:srgbClr val="002060"/>
                </a:solidFill>
                <a:effectLst/>
                <a:latin typeface="EFL Light" panose="00000400000000000000" pitchFamily="50" charset="0"/>
                <a:ea typeface="Calibri" panose="020F0502020204030204" pitchFamily="34" charset="0"/>
                <a:cs typeface="Calibri" panose="020F0502020204030204" pitchFamily="34" charset="0"/>
              </a:rPr>
              <a:t>CLICK</a:t>
            </a:r>
            <a:r>
              <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rPr>
              <a:t>: Sexual Orientation and Gender Reassignment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dirty="0">
                <a:solidFill>
                  <a:srgbClr val="002060"/>
                </a:solidFill>
                <a:effectLst/>
                <a:latin typeface="EFL Light" panose="00000400000000000000" pitchFamily="50" charset="0"/>
                <a:ea typeface="Calibri" panose="020F0502020204030204" pitchFamily="34" charset="0"/>
                <a:cs typeface="Calibri" panose="020F0502020204030204" pitchFamily="34" charset="0"/>
              </a:rPr>
              <a:t>CLICK</a:t>
            </a:r>
            <a:r>
              <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rPr>
              <a:t>: The third one is Ableism -  Ableism is discrimination and social prejudice against people with disabilities and/or people who are perceived to be disabled. Ableism characterises people as defined by their disabilities and inferior to the non-disabled. On this basis, people are assigned or denied certain perceived abilities, skills or character orientations. This might be calling someone a spastic.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QUESTION TO PLAYERS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rPr>
              <a:t>Which protected characteristics are linked to Ableism?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dirty="0">
                <a:solidFill>
                  <a:srgbClr val="002060"/>
                </a:solidFill>
                <a:effectLst/>
                <a:latin typeface="EFL Light" panose="00000400000000000000" pitchFamily="50" charset="0"/>
                <a:ea typeface="Calibri" panose="020F0502020204030204" pitchFamily="34" charset="0"/>
                <a:cs typeface="Calibri" panose="020F0502020204030204" pitchFamily="34" charset="0"/>
              </a:rPr>
              <a:t>CLICK</a:t>
            </a:r>
            <a:r>
              <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rPr>
              <a:t>: Disability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dirty="0">
                <a:solidFill>
                  <a:srgbClr val="002060"/>
                </a:solidFill>
                <a:effectLst/>
                <a:latin typeface="EFL Light" panose="00000400000000000000" pitchFamily="50" charset="0"/>
                <a:ea typeface="Calibri" panose="020F0502020204030204" pitchFamily="34" charset="0"/>
                <a:cs typeface="Calibri" panose="020F0502020204030204" pitchFamily="34" charset="0"/>
              </a:rPr>
              <a:t>CLICK</a:t>
            </a:r>
            <a:r>
              <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rPr>
              <a:t>: The final one is Misogyny: Misogyny is hatred of, contempt for, or prejudice against women. It is a form of sexism that keeps women at a lower social status than men, thus maintaining the societal roles of patriarchy.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QUESTION TO PLAYERS: </a:t>
            </a:r>
            <a:r>
              <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rPr>
              <a:t>Which protected characteristics are linked to Misogyny?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dirty="0">
                <a:solidFill>
                  <a:srgbClr val="002060"/>
                </a:solidFill>
                <a:effectLst/>
                <a:latin typeface="EFL Light" panose="00000400000000000000" pitchFamily="50" charset="0"/>
                <a:ea typeface="Calibri" panose="020F0502020204030204" pitchFamily="34" charset="0"/>
                <a:cs typeface="Calibri" panose="020F0502020204030204" pitchFamily="34" charset="0"/>
              </a:rPr>
              <a:t>CLICK</a:t>
            </a:r>
            <a:r>
              <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rPr>
              <a:t>: Sex (Gender)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dirty="0">
                <a:solidFill>
                  <a:srgbClr val="002060"/>
                </a:solidFill>
                <a:effectLst/>
                <a:latin typeface="EFL Light" panose="00000400000000000000" pitchFamily="50" charset="0"/>
                <a:ea typeface="Calibri" panose="020F0502020204030204" pitchFamily="34" charset="0"/>
                <a:cs typeface="Calibri" panose="020F0502020204030204" pitchFamily="34" charset="0"/>
              </a:rPr>
              <a:t>CLICK TO NEXT SLIDE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solidFill>
                <a:srgbClr val="002060"/>
              </a:solidFill>
              <a:effectLst/>
              <a:latin typeface="EFL Light" panose="00000400000000000000" pitchFamily="50"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D6802B2-CA94-8E48-BC02-2A74CD51AF78}" type="slidenum">
              <a:rPr lang="en-US" smtClean="0"/>
              <a:t>3</a:t>
            </a:fld>
            <a:endParaRPr lang="en-US"/>
          </a:p>
        </p:txBody>
      </p:sp>
    </p:spTree>
    <p:extLst>
      <p:ext uri="{BB962C8B-B14F-4D97-AF65-F5344CB8AC3E}">
        <p14:creationId xmlns:p14="http://schemas.microsoft.com/office/powerpoint/2010/main" val="909719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now going to look at times when Discrimination can happen in football</a:t>
            </a:r>
          </a:p>
          <a:p>
            <a:endParaRPr lang="en-GB" dirty="0"/>
          </a:p>
          <a:p>
            <a:r>
              <a:rPr lang="en-GB" b="1" dirty="0"/>
              <a:t>CLICK</a:t>
            </a:r>
          </a:p>
          <a:p>
            <a:endParaRPr lang="en-GB" dirty="0"/>
          </a:p>
          <a:p>
            <a:r>
              <a:rPr lang="en-GB" dirty="0"/>
              <a:t>Language: Using poor language, local slang can be discriminatory</a:t>
            </a:r>
          </a:p>
          <a:p>
            <a:endParaRPr lang="en-GB" dirty="0"/>
          </a:p>
          <a:p>
            <a:r>
              <a:rPr lang="en-GB" dirty="0"/>
              <a:t>Bullying: When we treat people poorly, this can be due to a characteristic </a:t>
            </a:r>
          </a:p>
          <a:p>
            <a:endParaRPr lang="en-GB" dirty="0"/>
          </a:p>
          <a:p>
            <a:r>
              <a:rPr lang="en-GB" dirty="0"/>
              <a:t>On the pitch: During a match, people can use poor judgement in the language towards opposition players. </a:t>
            </a:r>
          </a:p>
          <a:p>
            <a:endParaRPr lang="en-GB" dirty="0"/>
          </a:p>
          <a:p>
            <a:r>
              <a:rPr lang="en-GB" dirty="0"/>
              <a:t>Banter: We all like to have a joke with teammates, however this should never focus on a protected characteristic. </a:t>
            </a:r>
          </a:p>
          <a:p>
            <a:endParaRPr lang="en-GB" dirty="0"/>
          </a:p>
          <a:p>
            <a:r>
              <a:rPr lang="en-GB" dirty="0"/>
              <a:t>Stereotyping: Making assumptions about an individual can be classed a discriminatory. </a:t>
            </a:r>
          </a:p>
          <a:p>
            <a:endParaRPr lang="en-GB" dirty="0"/>
          </a:p>
          <a:p>
            <a:r>
              <a:rPr lang="en-GB" b="1" dirty="0"/>
              <a:t>CLICK TO NEXT SLIDE </a:t>
            </a:r>
          </a:p>
        </p:txBody>
      </p:sp>
      <p:sp>
        <p:nvSpPr>
          <p:cNvPr id="4" name="Slide Number Placeholder 3"/>
          <p:cNvSpPr>
            <a:spLocks noGrp="1"/>
          </p:cNvSpPr>
          <p:nvPr>
            <p:ph type="sldNum" sz="quarter" idx="5"/>
          </p:nvPr>
        </p:nvSpPr>
        <p:spPr/>
        <p:txBody>
          <a:bodyPr/>
          <a:lstStyle/>
          <a:p>
            <a:fld id="{ED6802B2-CA94-8E48-BC02-2A74CD51AF78}" type="slidenum">
              <a:rPr lang="en-US" smtClean="0"/>
              <a:t>4</a:t>
            </a:fld>
            <a:endParaRPr lang="en-US"/>
          </a:p>
        </p:txBody>
      </p:sp>
    </p:spTree>
    <p:extLst>
      <p:ext uri="{BB962C8B-B14F-4D97-AF65-F5344CB8AC3E}">
        <p14:creationId xmlns:p14="http://schemas.microsoft.com/office/powerpoint/2010/main" val="1911727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use Discriminatory language it can have an impact on both the individual (Victim) and the yourself </a:t>
            </a:r>
          </a:p>
          <a:p>
            <a:endParaRPr lang="en-GB" dirty="0"/>
          </a:p>
          <a:p>
            <a:r>
              <a:rPr lang="en-GB" b="1" dirty="0"/>
              <a:t>CLICK</a:t>
            </a:r>
            <a:r>
              <a:rPr lang="en-GB" dirty="0"/>
              <a:t> </a:t>
            </a:r>
          </a:p>
          <a:p>
            <a:endParaRPr lang="en-GB" dirty="0"/>
          </a:p>
          <a:p>
            <a:r>
              <a:rPr lang="en-GB" b="1" dirty="0"/>
              <a:t>ASK QUESTION TO PLAYERS</a:t>
            </a:r>
            <a:r>
              <a:rPr lang="en-GB" dirty="0"/>
              <a:t>: How can it affect the victim?</a:t>
            </a:r>
          </a:p>
          <a:p>
            <a:endParaRPr lang="en-GB" dirty="0"/>
          </a:p>
          <a:p>
            <a:r>
              <a:rPr lang="en-GB" b="1" dirty="0"/>
              <a:t>CLICK</a:t>
            </a:r>
            <a:r>
              <a:rPr lang="en-GB" dirty="0"/>
              <a:t>:</a:t>
            </a:r>
          </a:p>
          <a:p>
            <a:endParaRPr lang="en-GB" dirty="0"/>
          </a:p>
          <a:p>
            <a:r>
              <a:rPr lang="en-GB" dirty="0"/>
              <a:t>The individual could feel lonely and feel that they have no friends or anyone to talk to </a:t>
            </a:r>
          </a:p>
          <a:p>
            <a:endParaRPr lang="en-GB" dirty="0"/>
          </a:p>
          <a:p>
            <a:r>
              <a:rPr lang="en-GB" dirty="0"/>
              <a:t>It can impact their family and how welcome they feel within the football club </a:t>
            </a:r>
          </a:p>
          <a:p>
            <a:endParaRPr lang="en-GB" dirty="0"/>
          </a:p>
          <a:p>
            <a:r>
              <a:rPr lang="en-GB" dirty="0"/>
              <a:t>It can cause fear of coming to training, feeling they will be bullied or made fun of</a:t>
            </a:r>
          </a:p>
          <a:p>
            <a:endParaRPr lang="en-GB" dirty="0"/>
          </a:p>
          <a:p>
            <a:r>
              <a:rPr lang="en-GB" dirty="0"/>
              <a:t>They might not play at their best because they are worrying about other things or don’t feel welcome which could affect their career</a:t>
            </a:r>
          </a:p>
          <a:p>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b="1" dirty="0"/>
              <a:t>ASK QUESTION TO PLAYERS</a:t>
            </a:r>
            <a:r>
              <a:rPr lang="en-GB" dirty="0"/>
              <a:t>: How can it affect you?</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b="1" dirty="0"/>
              <a:t>CLICK</a:t>
            </a:r>
            <a:r>
              <a:rPr lang="en-GB"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The Club will hold an investigation and you could be disciplined by the Club, you could be suspended, or even released by the Club</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The FA might open an investigation and you could be suspended by the FA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Your reputation might be impacted and other Clubs might not want to sign you and could even follow you later in your career. This has happened to players who have made social media comments when they are teenagers which are discovered later in their career.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The suspension will stop you from playing and showing your Club what you can do.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b="1" dirty="0"/>
              <a:t>CLICK TO NEXT SLIDE </a:t>
            </a:r>
          </a:p>
          <a:p>
            <a:endParaRPr lang="en-GB" dirty="0"/>
          </a:p>
        </p:txBody>
      </p:sp>
      <p:sp>
        <p:nvSpPr>
          <p:cNvPr id="4" name="Slide Number Placeholder 3"/>
          <p:cNvSpPr>
            <a:spLocks noGrp="1"/>
          </p:cNvSpPr>
          <p:nvPr>
            <p:ph type="sldNum" sz="quarter" idx="5"/>
          </p:nvPr>
        </p:nvSpPr>
        <p:spPr/>
        <p:txBody>
          <a:bodyPr/>
          <a:lstStyle/>
          <a:p>
            <a:fld id="{ED6802B2-CA94-8E48-BC02-2A74CD51AF78}" type="slidenum">
              <a:rPr lang="en-US" smtClean="0"/>
              <a:t>5</a:t>
            </a:fld>
            <a:endParaRPr lang="en-US"/>
          </a:p>
        </p:txBody>
      </p:sp>
    </p:spTree>
    <p:extLst>
      <p:ext uri="{BB962C8B-B14F-4D97-AF65-F5344CB8AC3E}">
        <p14:creationId xmlns:p14="http://schemas.microsoft.com/office/powerpoint/2010/main" val="3683692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CLICK PLAY TO START VIDEO </a:t>
            </a:r>
          </a:p>
          <a:p>
            <a:endParaRPr lang="en-GB" b="1" dirty="0"/>
          </a:p>
          <a:p>
            <a:endParaRPr lang="en-GB" b="1" dirty="0"/>
          </a:p>
          <a:p>
            <a:r>
              <a:rPr lang="en-GB" b="1" dirty="0"/>
              <a:t>CLICK TO NEXT SLIDE</a:t>
            </a:r>
          </a:p>
          <a:p>
            <a:endParaRPr lang="en-GB" dirty="0"/>
          </a:p>
        </p:txBody>
      </p:sp>
      <p:sp>
        <p:nvSpPr>
          <p:cNvPr id="4" name="Slide Number Placeholder 3"/>
          <p:cNvSpPr>
            <a:spLocks noGrp="1"/>
          </p:cNvSpPr>
          <p:nvPr>
            <p:ph type="sldNum" sz="quarter" idx="5"/>
          </p:nvPr>
        </p:nvSpPr>
        <p:spPr/>
        <p:txBody>
          <a:bodyPr/>
          <a:lstStyle/>
          <a:p>
            <a:fld id="{ED6802B2-CA94-8E48-BC02-2A74CD51AF78}" type="slidenum">
              <a:rPr lang="en-US" smtClean="0"/>
              <a:t>6</a:t>
            </a:fld>
            <a:endParaRPr lang="en-US"/>
          </a:p>
        </p:txBody>
      </p:sp>
    </p:spTree>
    <p:extLst>
      <p:ext uri="{BB962C8B-B14F-4D97-AF65-F5344CB8AC3E}">
        <p14:creationId xmlns:p14="http://schemas.microsoft.com/office/powerpoint/2010/main" val="2271453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need or want to speak to someone about discrimination please contact </a:t>
            </a:r>
          </a:p>
          <a:p>
            <a:endParaRPr lang="en-GB" dirty="0"/>
          </a:p>
          <a:p>
            <a:r>
              <a:rPr lang="en-GB" b="1" dirty="0"/>
              <a:t>INSERT DETAILS OF CLUB CONTACT </a:t>
            </a:r>
          </a:p>
          <a:p>
            <a:endParaRPr lang="en-GB" dirty="0"/>
          </a:p>
        </p:txBody>
      </p:sp>
      <p:sp>
        <p:nvSpPr>
          <p:cNvPr id="4" name="Slide Number Placeholder 3"/>
          <p:cNvSpPr>
            <a:spLocks noGrp="1"/>
          </p:cNvSpPr>
          <p:nvPr>
            <p:ph type="sldNum" sz="quarter" idx="5"/>
          </p:nvPr>
        </p:nvSpPr>
        <p:spPr/>
        <p:txBody>
          <a:bodyPr/>
          <a:lstStyle/>
          <a:p>
            <a:fld id="{ED6802B2-CA94-8E48-BC02-2A74CD51AF78}" type="slidenum">
              <a:rPr lang="en-US" smtClean="0"/>
              <a:t>7</a:t>
            </a:fld>
            <a:endParaRPr lang="en-US"/>
          </a:p>
        </p:txBody>
      </p:sp>
    </p:spTree>
    <p:extLst>
      <p:ext uri="{BB962C8B-B14F-4D97-AF65-F5344CB8AC3E}">
        <p14:creationId xmlns:p14="http://schemas.microsoft.com/office/powerpoint/2010/main" val="24618634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2FBCEC-DEFA-810D-617F-5BCB0D2E3B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ctrTitle" hasCustomPrompt="1"/>
          </p:nvPr>
        </p:nvSpPr>
        <p:spPr>
          <a:xfrm>
            <a:off x="183222" y="1740452"/>
            <a:ext cx="4054718" cy="842123"/>
          </a:xfrm>
          <a:prstGeom prst="rect">
            <a:avLst/>
          </a:prstGeom>
        </p:spPr>
        <p:txBody>
          <a:bodyPr/>
          <a:lstStyle>
            <a:lvl1pPr algn="l">
              <a:lnSpc>
                <a:spcPct val="90000"/>
              </a:lnSpc>
              <a:defRPr sz="3200" b="1" i="0" baseline="0">
                <a:solidFill>
                  <a:srgbClr val="005743"/>
                </a:solidFill>
                <a:latin typeface="Karla" pitchFamily="2" charset="0"/>
                <a:cs typeface="Arial"/>
              </a:defRPr>
            </a:lvl1pPr>
          </a:lstStyle>
          <a:p>
            <a:r>
              <a:rPr lang="en-GB" dirty="0"/>
              <a:t>Standard LFE</a:t>
            </a:r>
            <a:br>
              <a:rPr lang="en-GB" dirty="0"/>
            </a:br>
            <a:r>
              <a:rPr lang="en-GB" dirty="0"/>
              <a:t>Presentation</a:t>
            </a:r>
            <a:endParaRPr lang="en-US" dirty="0"/>
          </a:p>
        </p:txBody>
      </p:sp>
      <p:sp>
        <p:nvSpPr>
          <p:cNvPr id="3" name="Subtitle 2"/>
          <p:cNvSpPr>
            <a:spLocks noGrp="1"/>
          </p:cNvSpPr>
          <p:nvPr>
            <p:ph type="subTitle" idx="1" hasCustomPrompt="1"/>
          </p:nvPr>
        </p:nvSpPr>
        <p:spPr>
          <a:xfrm>
            <a:off x="183222" y="2730125"/>
            <a:ext cx="4054718" cy="569534"/>
          </a:xfrm>
          <a:prstGeom prst="rect">
            <a:avLst/>
          </a:prstGeom>
        </p:spPr>
        <p:txBody>
          <a:bodyPr/>
          <a:lstStyle>
            <a:lvl1pPr marL="0" indent="0" algn="l">
              <a:lnSpc>
                <a:spcPct val="80000"/>
              </a:lnSpc>
              <a:buNone/>
              <a:defRPr sz="1600" b="0" i="0" baseline="0">
                <a:solidFill>
                  <a:srgbClr val="005743"/>
                </a:solidFill>
                <a:latin typeface="Lato" panose="020F0502020204030203" pitchFamily="34"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 goes here</a:t>
            </a:r>
          </a:p>
          <a:p>
            <a:r>
              <a:rPr lang="en-GB" dirty="0"/>
              <a:t>Date goes here</a:t>
            </a:r>
            <a:endParaRPr lang="en-US" dirty="0"/>
          </a:p>
        </p:txBody>
      </p:sp>
    </p:spTree>
    <p:extLst>
      <p:ext uri="{BB962C8B-B14F-4D97-AF65-F5344CB8AC3E}">
        <p14:creationId xmlns:p14="http://schemas.microsoft.com/office/powerpoint/2010/main" val="1434791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Full Slide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F2DC65-C533-39FD-9C18-DCDAAC0B7E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084790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Full Slide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990A39-23CF-65C1-F110-F0FFB3228E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38325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Full Slide Green">
    <p:spTree>
      <p:nvGrpSpPr>
        <p:cNvPr id="1" name=""/>
        <p:cNvGrpSpPr/>
        <p:nvPr/>
      </p:nvGrpSpPr>
      <p:grpSpPr>
        <a:xfrm>
          <a:off x="0" y="0"/>
          <a:ext cx="0" cy="0"/>
          <a:chOff x="0" y="0"/>
          <a:chExt cx="0" cy="0"/>
        </a:xfrm>
      </p:grpSpPr>
      <p:pic>
        <p:nvPicPr>
          <p:cNvPr id="5" name="Picture 4" descr="LFE Presentation Template 16 911.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429" cy="514350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76399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_Full Slide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13E88C-9E64-6073-702D-83B9B8C21D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59825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Full Slide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D280D4-4A0B-57B0-738C-7C3E238129B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36856" cy="514350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12742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_Full Slide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B1AA7F-6335-66E4-B93E-CB28B0ABB7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1" y="0"/>
            <a:ext cx="9136855" cy="5143499"/>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67910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Full Slide White Small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B10A47-E24C-DFC9-B51A-F14DE5DD51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99847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Full Slide White Small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AF2BA4-AEF5-B96D-D9FF-5D8749A8F6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434115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Full Slide White Small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EE4D7A-6FEB-96A3-43D7-82CCEFB7C22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36856" cy="5143500"/>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748458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Full Slide White Small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9D8732-4260-B48A-2B38-601CB6110A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1" y="0"/>
            <a:ext cx="9136857" cy="5143500"/>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40766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222" y="1740452"/>
            <a:ext cx="4054718" cy="842123"/>
          </a:xfrm>
          <a:prstGeom prst="rect">
            <a:avLst/>
          </a:prstGeom>
        </p:spPr>
        <p:txBody>
          <a:bodyPr/>
          <a:lstStyle>
            <a:lvl1pPr algn="l">
              <a:lnSpc>
                <a:spcPct val="90000"/>
              </a:lnSpc>
              <a:defRPr sz="3200" b="1" i="0" baseline="0">
                <a:solidFill>
                  <a:srgbClr val="005743"/>
                </a:solidFill>
                <a:latin typeface="Karla" pitchFamily="2" charset="0"/>
                <a:cs typeface="Arial"/>
              </a:defRPr>
            </a:lvl1pPr>
          </a:lstStyle>
          <a:p>
            <a:r>
              <a:rPr lang="en-GB" dirty="0"/>
              <a:t>Standard LFE</a:t>
            </a:r>
            <a:br>
              <a:rPr lang="en-GB" dirty="0"/>
            </a:br>
            <a:r>
              <a:rPr lang="en-GB" dirty="0"/>
              <a:t>Presentation</a:t>
            </a:r>
            <a:endParaRPr lang="en-US" dirty="0"/>
          </a:p>
        </p:txBody>
      </p:sp>
      <p:sp>
        <p:nvSpPr>
          <p:cNvPr id="3" name="Subtitle 2"/>
          <p:cNvSpPr>
            <a:spLocks noGrp="1"/>
          </p:cNvSpPr>
          <p:nvPr>
            <p:ph type="subTitle" idx="1" hasCustomPrompt="1"/>
          </p:nvPr>
        </p:nvSpPr>
        <p:spPr>
          <a:xfrm>
            <a:off x="183222" y="2730125"/>
            <a:ext cx="4054718" cy="569534"/>
          </a:xfrm>
          <a:prstGeom prst="rect">
            <a:avLst/>
          </a:prstGeom>
        </p:spPr>
        <p:txBody>
          <a:bodyPr/>
          <a:lstStyle>
            <a:lvl1pPr marL="0" indent="0" algn="l">
              <a:lnSpc>
                <a:spcPct val="80000"/>
              </a:lnSpc>
              <a:buNone/>
              <a:defRPr sz="1600" b="0" i="0" baseline="0">
                <a:solidFill>
                  <a:srgbClr val="005743"/>
                </a:solidFill>
                <a:latin typeface="Lato" panose="020F0502020204030203" pitchFamily="34"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 goes here</a:t>
            </a:r>
          </a:p>
          <a:p>
            <a:r>
              <a:rPr lang="en-GB" dirty="0"/>
              <a:t>Date goes here</a:t>
            </a:r>
            <a:endParaRPr lang="en-US" dirty="0"/>
          </a:p>
        </p:txBody>
      </p:sp>
    </p:spTree>
    <p:extLst>
      <p:ext uri="{BB962C8B-B14F-4D97-AF65-F5344CB8AC3E}">
        <p14:creationId xmlns:p14="http://schemas.microsoft.com/office/powerpoint/2010/main" val="3775284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Full Slide White Small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553A13-E182-F82B-FF34-98A3D6E343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1" y="0"/>
            <a:ext cx="9136857" cy="5143500"/>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01980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DE7AC4-333D-DC49-82B3-DAA3714FD46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36856" cy="5143500"/>
          </a:xfrm>
          <a:prstGeom prst="rect">
            <a:avLst/>
          </a:prstGeom>
        </p:spPr>
      </p:pic>
      <p:pic>
        <p:nvPicPr>
          <p:cNvPr id="9" name="Picture 8" descr="LFE Presentation Template 16 9 13.pn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4299340"/>
            <a:ext cx="1514767" cy="844159"/>
          </a:xfrm>
          <a:prstGeom prst="rect">
            <a:avLst/>
          </a:prstGeom>
        </p:spPr>
      </p:pic>
      <p:sp>
        <p:nvSpPr>
          <p:cNvPr id="2" name="Title 1"/>
          <p:cNvSpPr>
            <a:spLocks noGrp="1"/>
          </p:cNvSpPr>
          <p:nvPr>
            <p:ph type="title"/>
          </p:nvPr>
        </p:nvSpPr>
        <p:spPr>
          <a:xfrm>
            <a:off x="185536" y="139756"/>
            <a:ext cx="4014800" cy="700727"/>
          </a:xfrm>
        </p:spPr>
        <p:txBody>
          <a:bodyPr/>
          <a:lstStyle>
            <a:lvl1pPr>
              <a:defRPr>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338964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C18D17-867B-83BD-2634-0D479C03A2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pic>
        <p:nvPicPr>
          <p:cNvPr id="9" name="Picture 8" descr="LFE Presentation Template 16 9 13.pn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4299340"/>
            <a:ext cx="1514767" cy="844159"/>
          </a:xfrm>
          <a:prstGeom prst="rect">
            <a:avLst/>
          </a:prstGeom>
        </p:spPr>
      </p:pic>
      <p:sp>
        <p:nvSpPr>
          <p:cNvPr id="2" name="Title 1"/>
          <p:cNvSpPr>
            <a:spLocks noGrp="1"/>
          </p:cNvSpPr>
          <p:nvPr>
            <p:ph type="title"/>
          </p:nvPr>
        </p:nvSpPr>
        <p:spPr>
          <a:xfrm>
            <a:off x="185536" y="139756"/>
            <a:ext cx="4014800" cy="700727"/>
          </a:xfrm>
        </p:spPr>
        <p:txBody>
          <a:bodyPr/>
          <a:lstStyle>
            <a:lvl1pPr>
              <a:defRPr>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225246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5306B7-FDEA-842F-A354-7B6877443EB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pic>
        <p:nvPicPr>
          <p:cNvPr id="9" name="Picture 8" descr="LFE Presentation Template 16 9 13.pn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4299340"/>
            <a:ext cx="1514767" cy="844159"/>
          </a:xfrm>
          <a:prstGeom prst="rect">
            <a:avLst/>
          </a:prstGeom>
        </p:spPr>
      </p:pic>
      <p:sp>
        <p:nvSpPr>
          <p:cNvPr id="2" name="Title 1"/>
          <p:cNvSpPr>
            <a:spLocks noGrp="1"/>
          </p:cNvSpPr>
          <p:nvPr>
            <p:ph type="title"/>
          </p:nvPr>
        </p:nvSpPr>
        <p:spPr>
          <a:xfrm>
            <a:off x="185535" y="139756"/>
            <a:ext cx="5888694" cy="700727"/>
          </a:xfrm>
        </p:spPr>
        <p:txBody>
          <a:bodyPr/>
          <a:lstStyle>
            <a:lvl1pPr>
              <a:defRPr>
                <a:solidFill>
                  <a:srgbClr val="005743"/>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89493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Half Slide White Half Classroo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B78257-89D6-BDB0-4B5B-4C15208DF9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1" y="0"/>
            <a:ext cx="9136857" cy="5143500"/>
          </a:xfrm>
          <a:prstGeom prst="rect">
            <a:avLst/>
          </a:prstGeom>
        </p:spPr>
      </p:pic>
      <p:sp>
        <p:nvSpPr>
          <p:cNvPr id="2" name="Title 1"/>
          <p:cNvSpPr>
            <a:spLocks noGrp="1"/>
          </p:cNvSpPr>
          <p:nvPr>
            <p:ph type="title"/>
          </p:nvPr>
        </p:nvSpPr>
        <p:spPr>
          <a:xfrm>
            <a:off x="185535" y="139756"/>
            <a:ext cx="5424302" cy="700727"/>
          </a:xfrm>
        </p:spPr>
        <p:txBody>
          <a:bodyPr/>
          <a:lstStyle/>
          <a:p>
            <a:r>
              <a:rPr lang="en-GB" dirty="0"/>
              <a:t>Click to edit Master title style</a:t>
            </a:r>
            <a:endParaRPr lang="en-US" dirty="0"/>
          </a:p>
        </p:txBody>
      </p:sp>
      <p:sp>
        <p:nvSpPr>
          <p:cNvPr id="3" name="Content Placeholder 2"/>
          <p:cNvSpPr>
            <a:spLocks noGrp="1"/>
          </p:cNvSpPr>
          <p:nvPr>
            <p:ph idx="1"/>
          </p:nvPr>
        </p:nvSpPr>
        <p:spPr>
          <a:xfrm>
            <a:off x="185537" y="898087"/>
            <a:ext cx="4310483" cy="339447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90911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Half Slide White Half Classroo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1ABFCC-5FED-83C6-46BC-297691D2A7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1" y="0"/>
            <a:ext cx="9136857" cy="5143500"/>
          </a:xfrm>
          <a:prstGeom prst="rect">
            <a:avLst/>
          </a:prstGeom>
        </p:spPr>
      </p:pic>
      <p:sp>
        <p:nvSpPr>
          <p:cNvPr id="2" name="Title 1"/>
          <p:cNvSpPr>
            <a:spLocks noGrp="1"/>
          </p:cNvSpPr>
          <p:nvPr>
            <p:ph type="title"/>
          </p:nvPr>
        </p:nvSpPr>
        <p:spPr>
          <a:xfrm>
            <a:off x="185535" y="139756"/>
            <a:ext cx="5424302" cy="700727"/>
          </a:xfrm>
        </p:spPr>
        <p:txBody>
          <a:bodyPr/>
          <a:lstStyle/>
          <a:p>
            <a:r>
              <a:rPr lang="en-GB" dirty="0"/>
              <a:t>Click to edit Master title style</a:t>
            </a:r>
            <a:endParaRPr lang="en-US" dirty="0"/>
          </a:p>
        </p:txBody>
      </p:sp>
      <p:sp>
        <p:nvSpPr>
          <p:cNvPr id="3" name="Content Placeholder 2"/>
          <p:cNvSpPr>
            <a:spLocks noGrp="1"/>
          </p:cNvSpPr>
          <p:nvPr>
            <p:ph idx="1"/>
          </p:nvPr>
        </p:nvSpPr>
        <p:spPr>
          <a:xfrm>
            <a:off x="185537" y="898087"/>
            <a:ext cx="4310483" cy="339447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85026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Half Slide White Half Footbal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A66B42-45D9-5BFC-3F3C-FBB796E1F4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a:xfrm>
            <a:off x="185535" y="139756"/>
            <a:ext cx="5424302" cy="700727"/>
          </a:xfrm>
        </p:spPr>
        <p:txBody>
          <a:bodyPr/>
          <a:lstStyle/>
          <a:p>
            <a:r>
              <a:rPr lang="en-GB" dirty="0"/>
              <a:t>Click to edit Master title style</a:t>
            </a:r>
            <a:endParaRPr lang="en-US" dirty="0"/>
          </a:p>
        </p:txBody>
      </p:sp>
      <p:sp>
        <p:nvSpPr>
          <p:cNvPr id="3" name="Content Placeholder 2"/>
          <p:cNvSpPr>
            <a:spLocks noGrp="1"/>
          </p:cNvSpPr>
          <p:nvPr>
            <p:ph idx="1"/>
          </p:nvPr>
        </p:nvSpPr>
        <p:spPr>
          <a:xfrm>
            <a:off x="185537" y="898087"/>
            <a:ext cx="4310483" cy="339447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26489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FB6EFD-0F64-F219-9E8C-19D398F05B1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Tree>
    <p:extLst>
      <p:ext uri="{BB962C8B-B14F-4D97-AF65-F5344CB8AC3E}">
        <p14:creationId xmlns:p14="http://schemas.microsoft.com/office/powerpoint/2010/main" val="3120521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Slide White Blank">
    <p:spTree>
      <p:nvGrpSpPr>
        <p:cNvPr id="1" name=""/>
        <p:cNvGrpSpPr/>
        <p:nvPr/>
      </p:nvGrpSpPr>
      <p:grpSpPr>
        <a:xfrm>
          <a:off x="0" y="0"/>
          <a:ext cx="0" cy="0"/>
          <a:chOff x="0" y="0"/>
          <a:chExt cx="0" cy="0"/>
        </a:xfrm>
      </p:grpSpPr>
      <p:sp>
        <p:nvSpPr>
          <p:cNvPr id="11" name="Title Placeholder 1"/>
          <p:cNvSpPr txBox="1">
            <a:spLocks/>
          </p:cNvSpPr>
          <p:nvPr userDrawn="1"/>
        </p:nvSpPr>
        <p:spPr>
          <a:xfrm>
            <a:off x="185536" y="144215"/>
            <a:ext cx="7366690" cy="700727"/>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i="0" kern="1200" baseline="0">
                <a:solidFill>
                  <a:srgbClr val="005743"/>
                </a:solidFill>
                <a:latin typeface="Arial"/>
                <a:ea typeface="+mj-ea"/>
                <a:cs typeface="Arial"/>
              </a:defRPr>
            </a:lvl1pPr>
          </a:lstStyle>
          <a:p>
            <a:r>
              <a:rPr lang="en-GB" dirty="0">
                <a:latin typeface="Karla" pitchFamily="2" charset="0"/>
              </a:rPr>
              <a:t>Click to edit Master title style</a:t>
            </a:r>
            <a:endParaRPr lang="en-US" dirty="0">
              <a:latin typeface="Karla" pitchFamily="2" charset="0"/>
            </a:endParaRPr>
          </a:p>
        </p:txBody>
      </p:sp>
    </p:spTree>
    <p:extLst>
      <p:ext uri="{BB962C8B-B14F-4D97-AF65-F5344CB8AC3E}">
        <p14:creationId xmlns:p14="http://schemas.microsoft.com/office/powerpoint/2010/main" val="2035032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Full Slide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7191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Full Slide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5FBC01-EA23-E646-B64D-97B32F7C4D6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78879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Full Slide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5434C0-51F6-0DF6-7F81-01BD739D8F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65324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Full Slide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3441DC-8C1F-B716-0F84-FCA8A1F72E8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54354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Full Slide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B2EC0-D3D1-BBE2-D618-08CF729EF6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28193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Full Slide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874681-1FC2-0F3C-E7D4-DCDDE76148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4428145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theme" Target="../theme/theme2.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B6687F-AC4F-AA2C-9F38-8B54C480963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Tree>
    <p:extLst>
      <p:ext uri="{BB962C8B-B14F-4D97-AF65-F5344CB8AC3E}">
        <p14:creationId xmlns:p14="http://schemas.microsoft.com/office/powerpoint/2010/main" val="1968788512"/>
      </p:ext>
    </p:extLst>
  </p:cSld>
  <p:clrMap bg1="lt1" tx1="dk1" bg2="lt2" tx2="dk2" accent1="accent1" accent2="accent2" accent3="accent3" accent4="accent4" accent5="accent5" accent6="accent6" hlink="hlink" folHlink="folHlink"/>
  <p:sldLayoutIdLst>
    <p:sldLayoutId id="2147483681" r:id="rId1"/>
    <p:sldLayoutId id="2147483649"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LFE Presentation Template 16 910.jpg"/>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571" y="0"/>
            <a:ext cx="9143429" cy="5143500"/>
          </a:xfrm>
          <a:prstGeom prst="rect">
            <a:avLst/>
          </a:prstGeom>
        </p:spPr>
      </p:pic>
      <p:sp>
        <p:nvSpPr>
          <p:cNvPr id="2" name="Title Placeholder 1"/>
          <p:cNvSpPr>
            <a:spLocks noGrp="1"/>
          </p:cNvSpPr>
          <p:nvPr>
            <p:ph type="title"/>
          </p:nvPr>
        </p:nvSpPr>
        <p:spPr>
          <a:xfrm>
            <a:off x="185536" y="139756"/>
            <a:ext cx="7366690" cy="700727"/>
          </a:xfrm>
          <a:prstGeom prst="rect">
            <a:avLst/>
          </a:prstGeom>
        </p:spPr>
        <p:txBody>
          <a:bodyPr vert="horz" lIns="91440" tIns="45720" rIns="91440" bIns="45720" rtlCol="0" anchor="t">
            <a:normAutofit/>
          </a:bodyPr>
          <a:lstStyle/>
          <a:p>
            <a:r>
              <a:rPr lang="en-GB" dirty="0"/>
              <a:t>Click to edit Master title style</a:t>
            </a:r>
            <a:endParaRPr lang="en-US" dirty="0"/>
          </a:p>
        </p:txBody>
      </p:sp>
      <p:sp>
        <p:nvSpPr>
          <p:cNvPr id="3" name="Text Placeholder 2"/>
          <p:cNvSpPr>
            <a:spLocks noGrp="1"/>
          </p:cNvSpPr>
          <p:nvPr>
            <p:ph type="body" idx="1"/>
          </p:nvPr>
        </p:nvSpPr>
        <p:spPr>
          <a:xfrm>
            <a:off x="185536" y="898087"/>
            <a:ext cx="8229600" cy="339447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02318959"/>
      </p:ext>
    </p:extLst>
  </p:cSld>
  <p:clrMap bg1="lt1" tx1="dk1" bg2="lt2" tx2="dk2" accent1="accent1" accent2="accent2" accent3="accent3" accent4="accent4" accent5="accent5" accent6="accent6" hlink="hlink" folHlink="folHlink"/>
  <p:sldLayoutIdLst>
    <p:sldLayoutId id="2147483661" r:id="rId1"/>
    <p:sldLayoutId id="2147483677" r:id="rId2"/>
    <p:sldLayoutId id="2147483678" r:id="rId3"/>
    <p:sldLayoutId id="2147483691" r:id="rId4"/>
    <p:sldLayoutId id="2147483688" r:id="rId5"/>
    <p:sldLayoutId id="2147483687" r:id="rId6"/>
    <p:sldLayoutId id="2147483689" r:id="rId7"/>
    <p:sldLayoutId id="2147483690" r:id="rId8"/>
    <p:sldLayoutId id="2147483662" r:id="rId9"/>
    <p:sldLayoutId id="2147483679" r:id="rId10"/>
    <p:sldLayoutId id="2147483692" r:id="rId11"/>
    <p:sldLayoutId id="2147483693" r:id="rId12"/>
    <p:sldLayoutId id="2147483694" r:id="rId13"/>
    <p:sldLayoutId id="2147483686" r:id="rId14"/>
    <p:sldLayoutId id="2147483684" r:id="rId15"/>
    <p:sldLayoutId id="2147483685" r:id="rId16"/>
    <p:sldLayoutId id="2147483683" r:id="rId17"/>
    <p:sldLayoutId id="2147483672" r:id="rId18"/>
    <p:sldLayoutId id="2147483695" r:id="rId19"/>
    <p:sldLayoutId id="2147483673" r:id="rId20"/>
    <p:sldLayoutId id="2147483680" r:id="rId21"/>
    <p:sldLayoutId id="2147483674" r:id="rId22"/>
    <p:sldLayoutId id="2147483682" r:id="rId23"/>
    <p:sldLayoutId id="2147483675" r:id="rId24"/>
    <p:sldLayoutId id="2147483676" r:id="rId25"/>
  </p:sldLayoutIdLst>
  <p:hf hdr="0" ftr="0" dt="0"/>
  <p:txStyles>
    <p:titleStyle>
      <a:lvl1pPr algn="l" defTabSz="457200" rtl="0" eaLnBrk="1" latinLnBrk="0" hangingPunct="1">
        <a:spcBef>
          <a:spcPct val="0"/>
        </a:spcBef>
        <a:buNone/>
        <a:defRPr sz="2800" b="1" i="0" kern="1200" baseline="0">
          <a:solidFill>
            <a:srgbClr val="005743"/>
          </a:solidFill>
          <a:latin typeface="Karla" pitchFamily="2" charset="0"/>
          <a:ea typeface="+mj-ea"/>
          <a:cs typeface="Arial"/>
        </a:defRPr>
      </a:lvl1pPr>
    </p:titleStyle>
    <p:bodyStyle>
      <a:lvl1pPr marL="342900" indent="-342900" algn="l" defTabSz="457200" rtl="0" eaLnBrk="1" latinLnBrk="0" hangingPunct="1">
        <a:lnSpc>
          <a:spcPct val="125000"/>
        </a:lnSpc>
        <a:spcBef>
          <a:spcPts val="800"/>
        </a:spcBef>
        <a:buFont typeface="Arial"/>
        <a:buChar char="•"/>
        <a:defRPr sz="1400" b="1" i="0" kern="1200">
          <a:solidFill>
            <a:srgbClr val="005743"/>
          </a:solidFill>
          <a:latin typeface="Lato" panose="020F0502020204030203" pitchFamily="34" charset="0"/>
          <a:ea typeface="+mn-ea"/>
          <a:cs typeface="Arial"/>
        </a:defRPr>
      </a:lvl1pPr>
      <a:lvl2pPr marL="742950" indent="-285750" algn="l" defTabSz="457200" rtl="0" eaLnBrk="1" latinLnBrk="0" hangingPunct="1">
        <a:lnSpc>
          <a:spcPct val="125000"/>
        </a:lnSpc>
        <a:spcBef>
          <a:spcPts val="800"/>
        </a:spcBef>
        <a:buFont typeface="Arial"/>
        <a:buChar char="–"/>
        <a:defRPr sz="1400" b="0" i="0" kern="1200">
          <a:solidFill>
            <a:srgbClr val="005743"/>
          </a:solidFill>
          <a:latin typeface="Lato" panose="020F0502020204030203" pitchFamily="34" charset="0"/>
          <a:ea typeface="+mn-ea"/>
          <a:cs typeface="Arial"/>
        </a:defRPr>
      </a:lvl2pPr>
      <a:lvl3pPr marL="1143000" indent="-228600" algn="l" defTabSz="457200" rtl="0" eaLnBrk="1" latinLnBrk="0" hangingPunct="1">
        <a:lnSpc>
          <a:spcPct val="125000"/>
        </a:lnSpc>
        <a:spcBef>
          <a:spcPts val="800"/>
        </a:spcBef>
        <a:buFont typeface="Arial"/>
        <a:buChar char="•"/>
        <a:defRPr sz="1400" b="0" i="0" kern="1200">
          <a:solidFill>
            <a:srgbClr val="005743"/>
          </a:solidFill>
          <a:latin typeface="Lato" panose="020F0502020204030203" pitchFamily="34" charset="0"/>
          <a:ea typeface="+mn-ea"/>
          <a:cs typeface="Arial"/>
        </a:defRPr>
      </a:lvl3pPr>
      <a:lvl4pPr marL="1600200" indent="-228600" algn="l" defTabSz="457200" rtl="0" eaLnBrk="1" latinLnBrk="0" hangingPunct="1">
        <a:lnSpc>
          <a:spcPct val="125000"/>
        </a:lnSpc>
        <a:spcBef>
          <a:spcPts val="800"/>
        </a:spcBef>
        <a:buFont typeface="Arial"/>
        <a:buChar char="–"/>
        <a:defRPr sz="1400" b="0" i="0" kern="1200">
          <a:solidFill>
            <a:srgbClr val="005743"/>
          </a:solidFill>
          <a:latin typeface="Lato" panose="020F0502020204030203" pitchFamily="34" charset="0"/>
          <a:ea typeface="+mn-ea"/>
          <a:cs typeface="Arial"/>
        </a:defRPr>
      </a:lvl4pPr>
      <a:lvl5pPr marL="2057400" indent="-228600" algn="l" defTabSz="457200" rtl="0" eaLnBrk="1" latinLnBrk="0" hangingPunct="1">
        <a:lnSpc>
          <a:spcPct val="125000"/>
        </a:lnSpc>
        <a:spcBef>
          <a:spcPts val="800"/>
        </a:spcBef>
        <a:buFont typeface="Arial"/>
        <a:buChar char="»"/>
        <a:defRPr sz="1400" b="0" i="0" kern="1200">
          <a:solidFill>
            <a:srgbClr val="005743"/>
          </a:solidFill>
          <a:latin typeface="Lato" panose="020F0502020204030203"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Karla" pitchFamily="2" charset="0"/>
              </a:rPr>
              <a:t>Discrimination </a:t>
            </a:r>
          </a:p>
        </p:txBody>
      </p:sp>
      <p:sp>
        <p:nvSpPr>
          <p:cNvPr id="3" name="Subtitle 2"/>
          <p:cNvSpPr>
            <a:spLocks noGrp="1"/>
          </p:cNvSpPr>
          <p:nvPr>
            <p:ph type="subTitle" idx="1"/>
          </p:nvPr>
        </p:nvSpPr>
        <p:spPr/>
        <p:txBody>
          <a:bodyPr/>
          <a:lstStyle/>
          <a:p>
            <a:r>
              <a:rPr lang="en-US" dirty="0"/>
              <a:t>For Academy </a:t>
            </a:r>
            <a:r>
              <a:rPr lang="en-US"/>
              <a:t>Players (U12-U21)</a:t>
            </a:r>
            <a:endParaRPr lang="en-US" dirty="0"/>
          </a:p>
        </p:txBody>
      </p:sp>
    </p:spTree>
    <p:extLst>
      <p:ext uri="{BB962C8B-B14F-4D97-AF65-F5344CB8AC3E}">
        <p14:creationId xmlns:p14="http://schemas.microsoft.com/office/powerpoint/2010/main" val="313097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36" y="139756"/>
            <a:ext cx="7788570" cy="700727"/>
          </a:xfrm>
        </p:spPr>
        <p:txBody>
          <a:bodyPr>
            <a:normAutofit/>
          </a:bodyPr>
          <a:lstStyle/>
          <a:p>
            <a:r>
              <a:rPr lang="en-US" dirty="0">
                <a:latin typeface="Karla" pitchFamily="2" charset="0"/>
              </a:rPr>
              <a:t>What is Equality, Diversity &amp; Inclusion? </a:t>
            </a:r>
          </a:p>
        </p:txBody>
      </p:sp>
      <p:pic>
        <p:nvPicPr>
          <p:cNvPr id="4" name="Media2_2">
            <a:hlinkClick r:id="" action="ppaction://media"/>
            <a:extLst>
              <a:ext uri="{FF2B5EF4-FFF2-40B4-BE49-F238E27FC236}">
                <a16:creationId xmlns:a16="http://schemas.microsoft.com/office/drawing/2014/main" id="{1CBDF2FB-DBEF-7FC5-BC54-CCD4440A87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65018"/>
            <a:ext cx="9144000" cy="4478482"/>
          </a:xfrm>
          <a:prstGeom prst="rect">
            <a:avLst/>
          </a:prstGeom>
        </p:spPr>
      </p:pic>
    </p:spTree>
    <p:extLst>
      <p:ext uri="{BB962C8B-B14F-4D97-AF65-F5344CB8AC3E}">
        <p14:creationId xmlns:p14="http://schemas.microsoft.com/office/powerpoint/2010/main" val="225173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9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pitchFamily="2" charset="0"/>
              </a:rPr>
              <a:t>Protected Characteristics </a:t>
            </a:r>
          </a:p>
        </p:txBody>
      </p:sp>
      <p:grpSp>
        <p:nvGrpSpPr>
          <p:cNvPr id="39" name="Group 38">
            <a:extLst>
              <a:ext uri="{FF2B5EF4-FFF2-40B4-BE49-F238E27FC236}">
                <a16:creationId xmlns:a16="http://schemas.microsoft.com/office/drawing/2014/main" id="{796F9981-DC92-48E6-8045-77E312A2078D}"/>
              </a:ext>
            </a:extLst>
          </p:cNvPr>
          <p:cNvGrpSpPr/>
          <p:nvPr/>
        </p:nvGrpSpPr>
        <p:grpSpPr>
          <a:xfrm>
            <a:off x="4891922" y="0"/>
            <a:ext cx="1220386" cy="1602204"/>
            <a:chOff x="4891922" y="0"/>
            <a:chExt cx="1220386" cy="1602204"/>
          </a:xfrm>
        </p:grpSpPr>
        <p:pic>
          <p:nvPicPr>
            <p:cNvPr id="20" name="Picture 19" descr="Icon&#10;&#10;Description automatically generated">
              <a:extLst>
                <a:ext uri="{FF2B5EF4-FFF2-40B4-BE49-F238E27FC236}">
                  <a16:creationId xmlns:a16="http://schemas.microsoft.com/office/drawing/2014/main" id="{C5A0E88C-9DCC-416E-8DA5-D3658C0EB639}"/>
                </a:ext>
              </a:extLst>
            </p:cNvPr>
            <p:cNvPicPr>
              <a:picLocks noChangeAspect="1"/>
            </p:cNvPicPr>
            <p:nvPr/>
          </p:nvPicPr>
          <p:blipFill>
            <a:blip r:embed="rId3"/>
            <a:stretch>
              <a:fillRect/>
            </a:stretch>
          </p:blipFill>
          <p:spPr>
            <a:xfrm>
              <a:off x="4891922" y="0"/>
              <a:ext cx="1220386" cy="1158332"/>
            </a:xfrm>
            <a:prstGeom prst="rect">
              <a:avLst/>
            </a:prstGeom>
          </p:spPr>
        </p:pic>
        <p:sp>
          <p:nvSpPr>
            <p:cNvPr id="28" name="TextBox 27">
              <a:extLst>
                <a:ext uri="{FF2B5EF4-FFF2-40B4-BE49-F238E27FC236}">
                  <a16:creationId xmlns:a16="http://schemas.microsoft.com/office/drawing/2014/main" id="{0429A408-E0FD-4673-AA27-ED5E0F79C4B4}"/>
                </a:ext>
              </a:extLst>
            </p:cNvPr>
            <p:cNvSpPr txBox="1"/>
            <p:nvPr/>
          </p:nvSpPr>
          <p:spPr>
            <a:xfrm>
              <a:off x="4910444" y="1078984"/>
              <a:ext cx="1183341" cy="523220"/>
            </a:xfrm>
            <a:prstGeom prst="rect">
              <a:avLst/>
            </a:prstGeom>
            <a:noFill/>
          </p:spPr>
          <p:txBody>
            <a:bodyPr wrap="square" rtlCol="0">
              <a:spAutoFit/>
            </a:bodyPr>
            <a:lstStyle/>
            <a:p>
              <a:pPr algn="ctr"/>
              <a:r>
                <a:rPr lang="en-GB" sz="1400" dirty="0">
                  <a:solidFill>
                    <a:srgbClr val="005743"/>
                  </a:solidFill>
                </a:rPr>
                <a:t>Religion &amp; Belief </a:t>
              </a:r>
            </a:p>
          </p:txBody>
        </p:sp>
      </p:grpSp>
      <p:grpSp>
        <p:nvGrpSpPr>
          <p:cNvPr id="40" name="Group 39">
            <a:extLst>
              <a:ext uri="{FF2B5EF4-FFF2-40B4-BE49-F238E27FC236}">
                <a16:creationId xmlns:a16="http://schemas.microsoft.com/office/drawing/2014/main" id="{01D99E31-C956-4DA5-85F6-14F8563BEF89}"/>
              </a:ext>
            </a:extLst>
          </p:cNvPr>
          <p:cNvGrpSpPr/>
          <p:nvPr/>
        </p:nvGrpSpPr>
        <p:grpSpPr>
          <a:xfrm>
            <a:off x="6232917" y="30955"/>
            <a:ext cx="1523824" cy="1335271"/>
            <a:chOff x="6232917" y="30955"/>
            <a:chExt cx="1523824" cy="1335271"/>
          </a:xfrm>
        </p:grpSpPr>
        <p:pic>
          <p:nvPicPr>
            <p:cNvPr id="22" name="Picture 21" descr="Icon&#10;&#10;Description automatically generated">
              <a:extLst>
                <a:ext uri="{FF2B5EF4-FFF2-40B4-BE49-F238E27FC236}">
                  <a16:creationId xmlns:a16="http://schemas.microsoft.com/office/drawing/2014/main" id="{2AD18D8B-1329-4ECF-A380-5D39DC1F434E}"/>
                </a:ext>
              </a:extLst>
            </p:cNvPr>
            <p:cNvPicPr>
              <a:picLocks noChangeAspect="1"/>
            </p:cNvPicPr>
            <p:nvPr/>
          </p:nvPicPr>
          <p:blipFill>
            <a:blip r:embed="rId4"/>
            <a:stretch>
              <a:fillRect/>
            </a:stretch>
          </p:blipFill>
          <p:spPr>
            <a:xfrm>
              <a:off x="6495736" y="30955"/>
              <a:ext cx="1056490" cy="1088185"/>
            </a:xfrm>
            <a:prstGeom prst="rect">
              <a:avLst/>
            </a:prstGeom>
          </p:spPr>
        </p:pic>
        <p:sp>
          <p:nvSpPr>
            <p:cNvPr id="31" name="TextBox 30">
              <a:extLst>
                <a:ext uri="{FF2B5EF4-FFF2-40B4-BE49-F238E27FC236}">
                  <a16:creationId xmlns:a16="http://schemas.microsoft.com/office/drawing/2014/main" id="{370B7E38-A986-4039-B880-8A4301560259}"/>
                </a:ext>
              </a:extLst>
            </p:cNvPr>
            <p:cNvSpPr txBox="1"/>
            <p:nvPr/>
          </p:nvSpPr>
          <p:spPr>
            <a:xfrm>
              <a:off x="6232917" y="1058449"/>
              <a:ext cx="1523824" cy="307777"/>
            </a:xfrm>
            <a:prstGeom prst="rect">
              <a:avLst/>
            </a:prstGeom>
            <a:noFill/>
          </p:spPr>
          <p:txBody>
            <a:bodyPr wrap="square" rtlCol="0">
              <a:spAutoFit/>
            </a:bodyPr>
            <a:lstStyle/>
            <a:p>
              <a:pPr algn="ctr"/>
              <a:r>
                <a:rPr lang="en-GB" sz="1400" dirty="0">
                  <a:solidFill>
                    <a:srgbClr val="005743"/>
                  </a:solidFill>
                </a:rPr>
                <a:t>Sex</a:t>
              </a:r>
              <a:endParaRPr lang="en-GB" dirty="0">
                <a:solidFill>
                  <a:srgbClr val="005743"/>
                </a:solidFill>
              </a:endParaRPr>
            </a:p>
          </p:txBody>
        </p:sp>
      </p:grpSp>
      <p:grpSp>
        <p:nvGrpSpPr>
          <p:cNvPr id="42" name="Group 41">
            <a:extLst>
              <a:ext uri="{FF2B5EF4-FFF2-40B4-BE49-F238E27FC236}">
                <a16:creationId xmlns:a16="http://schemas.microsoft.com/office/drawing/2014/main" id="{55D7A9F9-EFD3-4C23-B0AC-F592C13F4116}"/>
              </a:ext>
            </a:extLst>
          </p:cNvPr>
          <p:cNvGrpSpPr/>
          <p:nvPr/>
        </p:nvGrpSpPr>
        <p:grpSpPr>
          <a:xfrm>
            <a:off x="4702335" y="1822517"/>
            <a:ext cx="1551487" cy="1458164"/>
            <a:chOff x="4702335" y="1822517"/>
            <a:chExt cx="1551487" cy="1458164"/>
          </a:xfrm>
        </p:grpSpPr>
        <p:pic>
          <p:nvPicPr>
            <p:cNvPr id="12" name="Picture 11" descr="Icon&#10;&#10;Description automatically generated">
              <a:extLst>
                <a:ext uri="{FF2B5EF4-FFF2-40B4-BE49-F238E27FC236}">
                  <a16:creationId xmlns:a16="http://schemas.microsoft.com/office/drawing/2014/main" id="{54378309-A8F4-4591-8ECE-C96807403E5A}"/>
                </a:ext>
              </a:extLst>
            </p:cNvPr>
            <p:cNvPicPr>
              <a:picLocks noChangeAspect="1"/>
            </p:cNvPicPr>
            <p:nvPr/>
          </p:nvPicPr>
          <p:blipFill>
            <a:blip r:embed="rId5"/>
            <a:stretch>
              <a:fillRect/>
            </a:stretch>
          </p:blipFill>
          <p:spPr>
            <a:xfrm>
              <a:off x="4943470" y="1822517"/>
              <a:ext cx="1020920" cy="1014091"/>
            </a:xfrm>
            <a:prstGeom prst="rect">
              <a:avLst/>
            </a:prstGeom>
          </p:spPr>
        </p:pic>
        <p:sp>
          <p:nvSpPr>
            <p:cNvPr id="32" name="TextBox 31">
              <a:extLst>
                <a:ext uri="{FF2B5EF4-FFF2-40B4-BE49-F238E27FC236}">
                  <a16:creationId xmlns:a16="http://schemas.microsoft.com/office/drawing/2014/main" id="{E8F6B516-9A24-49B0-BC70-17CCCB1DC1D0}"/>
                </a:ext>
              </a:extLst>
            </p:cNvPr>
            <p:cNvSpPr txBox="1"/>
            <p:nvPr/>
          </p:nvSpPr>
          <p:spPr>
            <a:xfrm>
              <a:off x="4702335" y="2757461"/>
              <a:ext cx="1551487" cy="523220"/>
            </a:xfrm>
            <a:prstGeom prst="rect">
              <a:avLst/>
            </a:prstGeom>
            <a:noFill/>
          </p:spPr>
          <p:txBody>
            <a:bodyPr wrap="square" rtlCol="0">
              <a:spAutoFit/>
            </a:bodyPr>
            <a:lstStyle/>
            <a:p>
              <a:pPr algn="ctr"/>
              <a:r>
                <a:rPr lang="en-GB" sz="1400" dirty="0">
                  <a:solidFill>
                    <a:srgbClr val="005743"/>
                  </a:solidFill>
                </a:rPr>
                <a:t>Gender Reassignment</a:t>
              </a:r>
            </a:p>
          </p:txBody>
        </p:sp>
      </p:grpSp>
      <p:grpSp>
        <p:nvGrpSpPr>
          <p:cNvPr id="41" name="Group 40">
            <a:extLst>
              <a:ext uri="{FF2B5EF4-FFF2-40B4-BE49-F238E27FC236}">
                <a16:creationId xmlns:a16="http://schemas.microsoft.com/office/drawing/2014/main" id="{F9BC35B4-0EAF-4B62-AD5B-EB81AA788AAC}"/>
              </a:ext>
            </a:extLst>
          </p:cNvPr>
          <p:cNvGrpSpPr/>
          <p:nvPr/>
        </p:nvGrpSpPr>
        <p:grpSpPr>
          <a:xfrm>
            <a:off x="7877351" y="30955"/>
            <a:ext cx="1266650" cy="1571248"/>
            <a:chOff x="7877351" y="30955"/>
            <a:chExt cx="1266650" cy="1571248"/>
          </a:xfrm>
        </p:grpSpPr>
        <p:pic>
          <p:nvPicPr>
            <p:cNvPr id="24" name="Picture 23" descr="Icon&#10;&#10;Description automatically generated">
              <a:extLst>
                <a:ext uri="{FF2B5EF4-FFF2-40B4-BE49-F238E27FC236}">
                  <a16:creationId xmlns:a16="http://schemas.microsoft.com/office/drawing/2014/main" id="{81C2F72C-23EA-4D6A-A951-EF7CF410A65A}"/>
                </a:ext>
              </a:extLst>
            </p:cNvPr>
            <p:cNvPicPr>
              <a:picLocks noChangeAspect="1"/>
            </p:cNvPicPr>
            <p:nvPr/>
          </p:nvPicPr>
          <p:blipFill>
            <a:blip r:embed="rId6"/>
            <a:stretch>
              <a:fillRect/>
            </a:stretch>
          </p:blipFill>
          <p:spPr>
            <a:xfrm>
              <a:off x="8204173" y="30955"/>
              <a:ext cx="810551" cy="1174398"/>
            </a:xfrm>
            <a:prstGeom prst="rect">
              <a:avLst/>
            </a:prstGeom>
          </p:spPr>
        </p:pic>
        <p:sp>
          <p:nvSpPr>
            <p:cNvPr id="33" name="TextBox 32">
              <a:extLst>
                <a:ext uri="{FF2B5EF4-FFF2-40B4-BE49-F238E27FC236}">
                  <a16:creationId xmlns:a16="http://schemas.microsoft.com/office/drawing/2014/main" id="{D1B7C4E6-CB51-48B6-9475-F13CB6C979B9}"/>
                </a:ext>
              </a:extLst>
            </p:cNvPr>
            <p:cNvSpPr txBox="1"/>
            <p:nvPr/>
          </p:nvSpPr>
          <p:spPr>
            <a:xfrm>
              <a:off x="7877351" y="1078983"/>
              <a:ext cx="1266650" cy="523220"/>
            </a:xfrm>
            <a:prstGeom prst="rect">
              <a:avLst/>
            </a:prstGeom>
            <a:noFill/>
          </p:spPr>
          <p:txBody>
            <a:bodyPr wrap="square" rtlCol="0">
              <a:spAutoFit/>
            </a:bodyPr>
            <a:lstStyle/>
            <a:p>
              <a:pPr algn="ctr"/>
              <a:r>
                <a:rPr lang="en-GB" sz="1400" dirty="0">
                  <a:solidFill>
                    <a:srgbClr val="005743"/>
                  </a:solidFill>
                </a:rPr>
                <a:t>Pregnancy </a:t>
              </a:r>
              <a:r>
                <a:rPr lang="en-GB" sz="900" dirty="0">
                  <a:solidFill>
                    <a:srgbClr val="005743"/>
                  </a:solidFill>
                </a:rPr>
                <a:t>&amp;</a:t>
              </a:r>
              <a:r>
                <a:rPr lang="en-GB" sz="1400" dirty="0">
                  <a:solidFill>
                    <a:srgbClr val="005743"/>
                  </a:solidFill>
                </a:rPr>
                <a:t> Maternity</a:t>
              </a:r>
            </a:p>
          </p:txBody>
        </p:sp>
      </p:grpSp>
      <p:grpSp>
        <p:nvGrpSpPr>
          <p:cNvPr id="43" name="Group 42">
            <a:extLst>
              <a:ext uri="{FF2B5EF4-FFF2-40B4-BE49-F238E27FC236}">
                <a16:creationId xmlns:a16="http://schemas.microsoft.com/office/drawing/2014/main" id="{DD6E62CD-EE78-44C7-8D1F-F6914E8B8E22}"/>
              </a:ext>
            </a:extLst>
          </p:cNvPr>
          <p:cNvGrpSpPr/>
          <p:nvPr/>
        </p:nvGrpSpPr>
        <p:grpSpPr>
          <a:xfrm>
            <a:off x="6239907" y="1854425"/>
            <a:ext cx="1782302" cy="1425480"/>
            <a:chOff x="6239907" y="1854425"/>
            <a:chExt cx="1782302" cy="1425480"/>
          </a:xfrm>
        </p:grpSpPr>
        <p:pic>
          <p:nvPicPr>
            <p:cNvPr id="14" name="Picture 13" descr="Icon&#10;&#10;Description automatically generated">
              <a:extLst>
                <a:ext uri="{FF2B5EF4-FFF2-40B4-BE49-F238E27FC236}">
                  <a16:creationId xmlns:a16="http://schemas.microsoft.com/office/drawing/2014/main" id="{5433440C-449D-46F5-918A-3EA772DDB282}"/>
                </a:ext>
              </a:extLst>
            </p:cNvPr>
            <p:cNvPicPr>
              <a:picLocks noChangeAspect="1"/>
            </p:cNvPicPr>
            <p:nvPr/>
          </p:nvPicPr>
          <p:blipFill>
            <a:blip r:embed="rId7"/>
            <a:stretch>
              <a:fillRect/>
            </a:stretch>
          </p:blipFill>
          <p:spPr>
            <a:xfrm>
              <a:off x="6605396" y="1854425"/>
              <a:ext cx="1020920" cy="988793"/>
            </a:xfrm>
            <a:prstGeom prst="rect">
              <a:avLst/>
            </a:prstGeom>
          </p:spPr>
        </p:pic>
        <p:sp>
          <p:nvSpPr>
            <p:cNvPr id="34" name="TextBox 33">
              <a:extLst>
                <a:ext uri="{FF2B5EF4-FFF2-40B4-BE49-F238E27FC236}">
                  <a16:creationId xmlns:a16="http://schemas.microsoft.com/office/drawing/2014/main" id="{04447506-63CA-4851-B56E-8EF3C480F25D}"/>
                </a:ext>
              </a:extLst>
            </p:cNvPr>
            <p:cNvSpPr txBox="1"/>
            <p:nvPr/>
          </p:nvSpPr>
          <p:spPr>
            <a:xfrm>
              <a:off x="6239907" y="2756685"/>
              <a:ext cx="1782302" cy="523220"/>
            </a:xfrm>
            <a:prstGeom prst="rect">
              <a:avLst/>
            </a:prstGeom>
            <a:noFill/>
          </p:spPr>
          <p:txBody>
            <a:bodyPr wrap="square" rtlCol="0">
              <a:spAutoFit/>
            </a:bodyPr>
            <a:lstStyle/>
            <a:p>
              <a:pPr algn="ctr"/>
              <a:r>
                <a:rPr lang="en-GB" sz="1400" dirty="0">
                  <a:solidFill>
                    <a:srgbClr val="005743"/>
                  </a:solidFill>
                </a:rPr>
                <a:t>Marriage &amp; Civil Partnership</a:t>
              </a:r>
            </a:p>
          </p:txBody>
        </p:sp>
      </p:grpSp>
      <p:grpSp>
        <p:nvGrpSpPr>
          <p:cNvPr id="44" name="Group 43">
            <a:extLst>
              <a:ext uri="{FF2B5EF4-FFF2-40B4-BE49-F238E27FC236}">
                <a16:creationId xmlns:a16="http://schemas.microsoft.com/office/drawing/2014/main" id="{703039E2-F983-4A5C-BAE2-3E029E512E37}"/>
              </a:ext>
            </a:extLst>
          </p:cNvPr>
          <p:cNvGrpSpPr/>
          <p:nvPr/>
        </p:nvGrpSpPr>
        <p:grpSpPr>
          <a:xfrm>
            <a:off x="8029375" y="1865875"/>
            <a:ext cx="1198107" cy="1192028"/>
            <a:chOff x="8029375" y="1865875"/>
            <a:chExt cx="1198107" cy="1192028"/>
          </a:xfrm>
        </p:grpSpPr>
        <p:pic>
          <p:nvPicPr>
            <p:cNvPr id="18" name="Picture 17" descr="Icon&#10;&#10;Description automatically generated">
              <a:extLst>
                <a:ext uri="{FF2B5EF4-FFF2-40B4-BE49-F238E27FC236}">
                  <a16:creationId xmlns:a16="http://schemas.microsoft.com/office/drawing/2014/main" id="{D5492083-CBB0-40D0-9003-2CACDB89F1DB}"/>
                </a:ext>
              </a:extLst>
            </p:cNvPr>
            <p:cNvPicPr>
              <a:picLocks noChangeAspect="1"/>
            </p:cNvPicPr>
            <p:nvPr/>
          </p:nvPicPr>
          <p:blipFill>
            <a:blip r:embed="rId8"/>
            <a:stretch>
              <a:fillRect/>
            </a:stretch>
          </p:blipFill>
          <p:spPr>
            <a:xfrm>
              <a:off x="8029375" y="1865875"/>
              <a:ext cx="1020919" cy="1011378"/>
            </a:xfrm>
            <a:prstGeom prst="rect">
              <a:avLst/>
            </a:prstGeom>
          </p:spPr>
        </p:pic>
        <p:sp>
          <p:nvSpPr>
            <p:cNvPr id="35" name="TextBox 34">
              <a:extLst>
                <a:ext uri="{FF2B5EF4-FFF2-40B4-BE49-F238E27FC236}">
                  <a16:creationId xmlns:a16="http://schemas.microsoft.com/office/drawing/2014/main" id="{B8BA1110-42B6-48AE-B564-3F418513E820}"/>
                </a:ext>
              </a:extLst>
            </p:cNvPr>
            <p:cNvSpPr txBox="1"/>
            <p:nvPr/>
          </p:nvSpPr>
          <p:spPr>
            <a:xfrm>
              <a:off x="8044141" y="2750126"/>
              <a:ext cx="1183341" cy="307777"/>
            </a:xfrm>
            <a:prstGeom prst="rect">
              <a:avLst/>
            </a:prstGeom>
            <a:noFill/>
          </p:spPr>
          <p:txBody>
            <a:bodyPr wrap="square" rtlCol="0">
              <a:spAutoFit/>
            </a:bodyPr>
            <a:lstStyle/>
            <a:p>
              <a:pPr algn="ctr"/>
              <a:r>
                <a:rPr lang="en-GB" sz="1400" dirty="0">
                  <a:solidFill>
                    <a:srgbClr val="005743"/>
                  </a:solidFill>
                </a:rPr>
                <a:t>Race</a:t>
              </a:r>
              <a:endParaRPr lang="en-GB" dirty="0">
                <a:solidFill>
                  <a:srgbClr val="005743"/>
                </a:solidFill>
              </a:endParaRPr>
            </a:p>
          </p:txBody>
        </p:sp>
      </p:grpSp>
      <p:grpSp>
        <p:nvGrpSpPr>
          <p:cNvPr id="45" name="Group 44">
            <a:extLst>
              <a:ext uri="{FF2B5EF4-FFF2-40B4-BE49-F238E27FC236}">
                <a16:creationId xmlns:a16="http://schemas.microsoft.com/office/drawing/2014/main" id="{1DD09ED8-2ECC-44E5-80F1-7AFD458149DB}"/>
              </a:ext>
            </a:extLst>
          </p:cNvPr>
          <p:cNvGrpSpPr/>
          <p:nvPr/>
        </p:nvGrpSpPr>
        <p:grpSpPr>
          <a:xfrm>
            <a:off x="4870992" y="3461301"/>
            <a:ext cx="1249678" cy="1467512"/>
            <a:chOff x="4870992" y="3461301"/>
            <a:chExt cx="1249678" cy="1467512"/>
          </a:xfrm>
        </p:grpSpPr>
        <p:pic>
          <p:nvPicPr>
            <p:cNvPr id="9" name="Picture 8" descr="Icon&#10;&#10;Description automatically generated">
              <a:extLst>
                <a:ext uri="{FF2B5EF4-FFF2-40B4-BE49-F238E27FC236}">
                  <a16:creationId xmlns:a16="http://schemas.microsoft.com/office/drawing/2014/main" id="{CCFF3699-37F4-4265-8BC5-E087310B4BE9}"/>
                </a:ext>
              </a:extLst>
            </p:cNvPr>
            <p:cNvPicPr>
              <a:picLocks noChangeAspect="1"/>
            </p:cNvPicPr>
            <p:nvPr/>
          </p:nvPicPr>
          <p:blipFill>
            <a:blip r:embed="rId9"/>
            <a:stretch>
              <a:fillRect/>
            </a:stretch>
          </p:blipFill>
          <p:spPr>
            <a:xfrm>
              <a:off x="4943470" y="3461301"/>
              <a:ext cx="1177200" cy="1185101"/>
            </a:xfrm>
            <a:prstGeom prst="rect">
              <a:avLst/>
            </a:prstGeom>
          </p:spPr>
        </p:pic>
        <p:sp>
          <p:nvSpPr>
            <p:cNvPr id="36" name="TextBox 35">
              <a:extLst>
                <a:ext uri="{FF2B5EF4-FFF2-40B4-BE49-F238E27FC236}">
                  <a16:creationId xmlns:a16="http://schemas.microsoft.com/office/drawing/2014/main" id="{AA25D62F-7680-4125-8CD3-A1D502EA3A72}"/>
                </a:ext>
              </a:extLst>
            </p:cNvPr>
            <p:cNvSpPr txBox="1"/>
            <p:nvPr/>
          </p:nvSpPr>
          <p:spPr>
            <a:xfrm>
              <a:off x="4870992" y="4621036"/>
              <a:ext cx="1183341" cy="307777"/>
            </a:xfrm>
            <a:prstGeom prst="rect">
              <a:avLst/>
            </a:prstGeom>
            <a:noFill/>
          </p:spPr>
          <p:txBody>
            <a:bodyPr wrap="square" rtlCol="0">
              <a:spAutoFit/>
            </a:bodyPr>
            <a:lstStyle/>
            <a:p>
              <a:pPr algn="ctr"/>
              <a:r>
                <a:rPr lang="en-GB" sz="1400" dirty="0">
                  <a:solidFill>
                    <a:srgbClr val="005743"/>
                  </a:solidFill>
                </a:rPr>
                <a:t>Disability</a:t>
              </a:r>
            </a:p>
          </p:txBody>
        </p:sp>
      </p:grpSp>
      <p:grpSp>
        <p:nvGrpSpPr>
          <p:cNvPr id="46" name="Group 45">
            <a:extLst>
              <a:ext uri="{FF2B5EF4-FFF2-40B4-BE49-F238E27FC236}">
                <a16:creationId xmlns:a16="http://schemas.microsoft.com/office/drawing/2014/main" id="{339D1137-CCE1-4751-A3BC-C6768427B7B7}"/>
              </a:ext>
            </a:extLst>
          </p:cNvPr>
          <p:cNvGrpSpPr/>
          <p:nvPr/>
        </p:nvGrpSpPr>
        <p:grpSpPr>
          <a:xfrm>
            <a:off x="6566009" y="3536425"/>
            <a:ext cx="1222728" cy="1392388"/>
            <a:chOff x="6566009" y="3536425"/>
            <a:chExt cx="1222728" cy="1392388"/>
          </a:xfrm>
        </p:grpSpPr>
        <p:pic>
          <p:nvPicPr>
            <p:cNvPr id="5" name="Picture 4" descr="Icon&#10;&#10;Description automatically generated">
              <a:extLst>
                <a:ext uri="{FF2B5EF4-FFF2-40B4-BE49-F238E27FC236}">
                  <a16:creationId xmlns:a16="http://schemas.microsoft.com/office/drawing/2014/main" id="{1D9DF559-2E7E-4788-B1EE-E6383B06C39A}"/>
                </a:ext>
              </a:extLst>
            </p:cNvPr>
            <p:cNvPicPr>
              <a:picLocks noChangeAspect="1"/>
            </p:cNvPicPr>
            <p:nvPr/>
          </p:nvPicPr>
          <p:blipFill>
            <a:blip r:embed="rId10"/>
            <a:stretch>
              <a:fillRect/>
            </a:stretch>
          </p:blipFill>
          <p:spPr>
            <a:xfrm>
              <a:off x="6566009" y="3536425"/>
              <a:ext cx="1203438" cy="1097252"/>
            </a:xfrm>
            <a:prstGeom prst="rect">
              <a:avLst/>
            </a:prstGeom>
          </p:spPr>
        </p:pic>
        <p:sp>
          <p:nvSpPr>
            <p:cNvPr id="37" name="TextBox 36">
              <a:extLst>
                <a:ext uri="{FF2B5EF4-FFF2-40B4-BE49-F238E27FC236}">
                  <a16:creationId xmlns:a16="http://schemas.microsoft.com/office/drawing/2014/main" id="{30624809-E5FB-4D84-9AAC-A6B7807F98B9}"/>
                </a:ext>
              </a:extLst>
            </p:cNvPr>
            <p:cNvSpPr txBox="1"/>
            <p:nvPr/>
          </p:nvSpPr>
          <p:spPr>
            <a:xfrm>
              <a:off x="6605396" y="4621036"/>
              <a:ext cx="1183341" cy="307777"/>
            </a:xfrm>
            <a:prstGeom prst="rect">
              <a:avLst/>
            </a:prstGeom>
            <a:noFill/>
          </p:spPr>
          <p:txBody>
            <a:bodyPr wrap="square" rtlCol="0">
              <a:spAutoFit/>
            </a:bodyPr>
            <a:lstStyle/>
            <a:p>
              <a:pPr algn="ctr"/>
              <a:r>
                <a:rPr lang="en-GB" sz="1400" dirty="0">
                  <a:solidFill>
                    <a:srgbClr val="005743"/>
                  </a:solidFill>
                </a:rPr>
                <a:t>Age</a:t>
              </a:r>
              <a:endParaRPr lang="en-GB" dirty="0">
                <a:solidFill>
                  <a:srgbClr val="005743"/>
                </a:solidFill>
              </a:endParaRPr>
            </a:p>
          </p:txBody>
        </p:sp>
      </p:grpSp>
      <p:grpSp>
        <p:nvGrpSpPr>
          <p:cNvPr id="47" name="Group 46">
            <a:extLst>
              <a:ext uri="{FF2B5EF4-FFF2-40B4-BE49-F238E27FC236}">
                <a16:creationId xmlns:a16="http://schemas.microsoft.com/office/drawing/2014/main" id="{5062B1A9-7BD3-4C63-8975-ACDBF0360851}"/>
              </a:ext>
            </a:extLst>
          </p:cNvPr>
          <p:cNvGrpSpPr/>
          <p:nvPr/>
        </p:nvGrpSpPr>
        <p:grpSpPr>
          <a:xfrm>
            <a:off x="7877351" y="3653849"/>
            <a:ext cx="1266649" cy="1356024"/>
            <a:chOff x="7877351" y="3653849"/>
            <a:chExt cx="1266649" cy="1356024"/>
          </a:xfrm>
        </p:grpSpPr>
        <p:pic>
          <p:nvPicPr>
            <p:cNvPr id="27" name="Picture 26" descr="Icon&#10;&#10;Description automatically generated">
              <a:extLst>
                <a:ext uri="{FF2B5EF4-FFF2-40B4-BE49-F238E27FC236}">
                  <a16:creationId xmlns:a16="http://schemas.microsoft.com/office/drawing/2014/main" id="{51C99AEE-A404-48F7-9BB4-FB8BD8C1591B}"/>
                </a:ext>
              </a:extLst>
            </p:cNvPr>
            <p:cNvPicPr>
              <a:picLocks noChangeAspect="1"/>
            </p:cNvPicPr>
            <p:nvPr/>
          </p:nvPicPr>
          <p:blipFill>
            <a:blip r:embed="rId11"/>
            <a:stretch>
              <a:fillRect/>
            </a:stretch>
          </p:blipFill>
          <p:spPr>
            <a:xfrm>
              <a:off x="7943688" y="3653849"/>
              <a:ext cx="1160925" cy="963321"/>
            </a:xfrm>
            <a:prstGeom prst="rect">
              <a:avLst/>
            </a:prstGeom>
          </p:spPr>
        </p:pic>
        <p:sp>
          <p:nvSpPr>
            <p:cNvPr id="38" name="TextBox 37">
              <a:extLst>
                <a:ext uri="{FF2B5EF4-FFF2-40B4-BE49-F238E27FC236}">
                  <a16:creationId xmlns:a16="http://schemas.microsoft.com/office/drawing/2014/main" id="{ED9E1C3C-2C4E-45C9-BC90-A910225FCA8B}"/>
                </a:ext>
              </a:extLst>
            </p:cNvPr>
            <p:cNvSpPr txBox="1"/>
            <p:nvPr/>
          </p:nvSpPr>
          <p:spPr>
            <a:xfrm>
              <a:off x="7877351" y="4486653"/>
              <a:ext cx="1266649" cy="523220"/>
            </a:xfrm>
            <a:prstGeom prst="rect">
              <a:avLst/>
            </a:prstGeom>
            <a:noFill/>
          </p:spPr>
          <p:txBody>
            <a:bodyPr wrap="square" rtlCol="0">
              <a:spAutoFit/>
            </a:bodyPr>
            <a:lstStyle/>
            <a:p>
              <a:pPr algn="ctr"/>
              <a:r>
                <a:rPr lang="en-GB" sz="1400" dirty="0">
                  <a:solidFill>
                    <a:srgbClr val="005743"/>
                  </a:solidFill>
                </a:rPr>
                <a:t>Sexual Orientation</a:t>
              </a:r>
            </a:p>
          </p:txBody>
        </p:sp>
      </p:grpSp>
      <p:sp>
        <p:nvSpPr>
          <p:cNvPr id="53" name="TextBox 52">
            <a:extLst>
              <a:ext uri="{FF2B5EF4-FFF2-40B4-BE49-F238E27FC236}">
                <a16:creationId xmlns:a16="http://schemas.microsoft.com/office/drawing/2014/main" id="{6660F74B-3542-482C-A205-89F51A9E9459}"/>
              </a:ext>
            </a:extLst>
          </p:cNvPr>
          <p:cNvSpPr txBox="1"/>
          <p:nvPr/>
        </p:nvSpPr>
        <p:spPr>
          <a:xfrm>
            <a:off x="437610" y="695882"/>
            <a:ext cx="4202238" cy="369332"/>
          </a:xfrm>
          <a:prstGeom prst="rect">
            <a:avLst/>
          </a:prstGeom>
          <a:noFill/>
        </p:spPr>
        <p:txBody>
          <a:bodyPr wrap="square" rtlCol="0">
            <a:spAutoFit/>
          </a:bodyPr>
          <a:lstStyle/>
          <a:p>
            <a:pPr algn="ctr"/>
            <a:r>
              <a:rPr lang="en-GB" dirty="0">
                <a:solidFill>
                  <a:srgbClr val="005743"/>
                </a:solidFill>
              </a:rPr>
              <a:t>Most Common Discrimination in Football? </a:t>
            </a:r>
          </a:p>
        </p:txBody>
      </p:sp>
      <p:sp>
        <p:nvSpPr>
          <p:cNvPr id="54" name="TextBox 53">
            <a:extLst>
              <a:ext uri="{FF2B5EF4-FFF2-40B4-BE49-F238E27FC236}">
                <a16:creationId xmlns:a16="http://schemas.microsoft.com/office/drawing/2014/main" id="{DF06A65E-44C1-424A-BDD9-3DB39F7C0637}"/>
              </a:ext>
            </a:extLst>
          </p:cNvPr>
          <p:cNvSpPr txBox="1"/>
          <p:nvPr/>
        </p:nvSpPr>
        <p:spPr>
          <a:xfrm>
            <a:off x="5935" y="1152640"/>
            <a:ext cx="1338771" cy="523220"/>
          </a:xfrm>
          <a:prstGeom prst="rect">
            <a:avLst/>
          </a:prstGeom>
          <a:noFill/>
        </p:spPr>
        <p:txBody>
          <a:bodyPr wrap="square" rtlCol="0">
            <a:spAutoFit/>
          </a:bodyPr>
          <a:lstStyle/>
          <a:p>
            <a:pPr algn="ctr"/>
            <a:r>
              <a:rPr lang="en-GB" sz="1400" b="1" dirty="0">
                <a:solidFill>
                  <a:srgbClr val="005743"/>
                </a:solidFill>
              </a:rPr>
              <a:t>Racism &amp; Xenophobia  </a:t>
            </a:r>
          </a:p>
        </p:txBody>
      </p:sp>
      <p:sp>
        <p:nvSpPr>
          <p:cNvPr id="55" name="TextBox 54">
            <a:extLst>
              <a:ext uri="{FF2B5EF4-FFF2-40B4-BE49-F238E27FC236}">
                <a16:creationId xmlns:a16="http://schemas.microsoft.com/office/drawing/2014/main" id="{991A1FC3-7077-4DA9-88C8-899BB9FC98FE}"/>
              </a:ext>
            </a:extLst>
          </p:cNvPr>
          <p:cNvSpPr txBox="1"/>
          <p:nvPr/>
        </p:nvSpPr>
        <p:spPr>
          <a:xfrm>
            <a:off x="161365" y="4542885"/>
            <a:ext cx="1183341" cy="369332"/>
          </a:xfrm>
          <a:prstGeom prst="rect">
            <a:avLst/>
          </a:prstGeom>
          <a:solidFill>
            <a:schemeClr val="bg1"/>
          </a:solidFill>
        </p:spPr>
        <p:txBody>
          <a:bodyPr wrap="square" rtlCol="0">
            <a:spAutoFit/>
          </a:bodyPr>
          <a:lstStyle/>
          <a:p>
            <a:pPr algn="ctr"/>
            <a:r>
              <a:rPr lang="en-GB" sz="1400" b="1" dirty="0">
                <a:solidFill>
                  <a:srgbClr val="005743"/>
                </a:solidFill>
              </a:rPr>
              <a:t>Misogyny</a:t>
            </a:r>
            <a:r>
              <a:rPr lang="en-GB" dirty="0">
                <a:solidFill>
                  <a:srgbClr val="005743"/>
                </a:solidFill>
              </a:rPr>
              <a:t>  </a:t>
            </a:r>
          </a:p>
        </p:txBody>
      </p:sp>
      <p:sp>
        <p:nvSpPr>
          <p:cNvPr id="56" name="TextBox 55">
            <a:extLst>
              <a:ext uri="{FF2B5EF4-FFF2-40B4-BE49-F238E27FC236}">
                <a16:creationId xmlns:a16="http://schemas.microsoft.com/office/drawing/2014/main" id="{93E1FFBB-3D83-4728-9A1F-D2AEC17BDCA2}"/>
              </a:ext>
            </a:extLst>
          </p:cNvPr>
          <p:cNvSpPr txBox="1"/>
          <p:nvPr/>
        </p:nvSpPr>
        <p:spPr>
          <a:xfrm>
            <a:off x="2723027" y="1211943"/>
            <a:ext cx="1394215" cy="369332"/>
          </a:xfrm>
          <a:prstGeom prst="rect">
            <a:avLst/>
          </a:prstGeom>
          <a:noFill/>
        </p:spPr>
        <p:txBody>
          <a:bodyPr wrap="square" rtlCol="0">
            <a:spAutoFit/>
          </a:bodyPr>
          <a:lstStyle/>
          <a:p>
            <a:pPr algn="ctr"/>
            <a:r>
              <a:rPr lang="en-GB" sz="1400" b="1" dirty="0">
                <a:solidFill>
                  <a:srgbClr val="005743"/>
                </a:solidFill>
              </a:rPr>
              <a:t>Homophobia</a:t>
            </a:r>
            <a:r>
              <a:rPr lang="en-GB" dirty="0">
                <a:solidFill>
                  <a:srgbClr val="005743"/>
                </a:solidFill>
              </a:rPr>
              <a:t>  </a:t>
            </a:r>
          </a:p>
        </p:txBody>
      </p:sp>
      <p:sp>
        <p:nvSpPr>
          <p:cNvPr id="57" name="TextBox 56">
            <a:extLst>
              <a:ext uri="{FF2B5EF4-FFF2-40B4-BE49-F238E27FC236}">
                <a16:creationId xmlns:a16="http://schemas.microsoft.com/office/drawing/2014/main" id="{7DCEFFF1-0EDE-43A7-8FB7-70753CED8153}"/>
              </a:ext>
            </a:extLst>
          </p:cNvPr>
          <p:cNvSpPr txBox="1"/>
          <p:nvPr/>
        </p:nvSpPr>
        <p:spPr>
          <a:xfrm>
            <a:off x="2828463" y="4542885"/>
            <a:ext cx="1183341" cy="369332"/>
          </a:xfrm>
          <a:prstGeom prst="rect">
            <a:avLst/>
          </a:prstGeom>
          <a:noFill/>
        </p:spPr>
        <p:txBody>
          <a:bodyPr wrap="square" rtlCol="0">
            <a:spAutoFit/>
          </a:bodyPr>
          <a:lstStyle/>
          <a:p>
            <a:pPr algn="ctr"/>
            <a:r>
              <a:rPr lang="en-GB" sz="1400" b="1" dirty="0">
                <a:solidFill>
                  <a:srgbClr val="005743"/>
                </a:solidFill>
              </a:rPr>
              <a:t>Ableism</a:t>
            </a:r>
            <a:r>
              <a:rPr lang="en-GB" dirty="0">
                <a:solidFill>
                  <a:srgbClr val="005743"/>
                </a:solidFill>
              </a:rPr>
              <a:t>  </a:t>
            </a:r>
          </a:p>
        </p:txBody>
      </p:sp>
    </p:spTree>
    <p:extLst>
      <p:ext uri="{BB962C8B-B14F-4D97-AF65-F5344CB8AC3E}">
        <p14:creationId xmlns:p14="http://schemas.microsoft.com/office/powerpoint/2010/main" val="370557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3.88889E-6 4.44444E-6 L -0.53108 0.3324 " pathEditMode="relative" rAng="0" ptsTypes="AA">
                                      <p:cBhvr>
                                        <p:cTn id="53" dur="2000" fill="hold"/>
                                        <p:tgtEl>
                                          <p:spTgt spid="39"/>
                                        </p:tgtEl>
                                        <p:attrNameLst>
                                          <p:attrName>ppt_x</p:attrName>
                                          <p:attrName>ppt_y</p:attrName>
                                        </p:attrNameLst>
                                      </p:cBhvr>
                                      <p:rCtr x="-26563" y="16605"/>
                                    </p:animMotion>
                                  </p:childTnLst>
                                </p:cTn>
                              </p:par>
                            </p:childTnLst>
                          </p:cTn>
                        </p:par>
                        <p:par>
                          <p:cTn id="54" fill="hold">
                            <p:stCondLst>
                              <p:cond delay="2000"/>
                            </p:stCondLst>
                            <p:childTnLst>
                              <p:par>
                                <p:cTn id="55" presetID="42" presetClass="path" presetSubtype="0" accel="50000" decel="50000" fill="hold" nodeType="afterEffect">
                                  <p:stCondLst>
                                    <p:cond delay="0"/>
                                  </p:stCondLst>
                                  <p:childTnLst>
                                    <p:animMotion origin="layout" path="M 3.61111E-6 4.93827E-6 L -0.75539 0.00648 " pathEditMode="relative" rAng="0" ptsTypes="AA">
                                      <p:cBhvr>
                                        <p:cTn id="56" dur="2000" fill="hold"/>
                                        <p:tgtEl>
                                          <p:spTgt spid="44"/>
                                        </p:tgtEl>
                                        <p:attrNameLst>
                                          <p:attrName>ppt_x</p:attrName>
                                          <p:attrName>ppt_y</p:attrName>
                                        </p:attrNameLst>
                                      </p:cBhvr>
                                      <p:rCtr x="-37778" y="309"/>
                                    </p:animMotion>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fade">
                                      <p:cBhvr>
                                        <p:cTn id="61" dur="500"/>
                                        <p:tgtEl>
                                          <p:spTgt spid="56"/>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8.33333E-7 -3.95062E-6 L -0.55868 -0.41605 " pathEditMode="relative" rAng="0" ptsTypes="AA">
                                      <p:cBhvr>
                                        <p:cTn id="65" dur="2000" fill="hold"/>
                                        <p:tgtEl>
                                          <p:spTgt spid="47"/>
                                        </p:tgtEl>
                                        <p:attrNameLst>
                                          <p:attrName>ppt_x</p:attrName>
                                          <p:attrName>ppt_y</p:attrName>
                                        </p:attrNameLst>
                                      </p:cBhvr>
                                      <p:rCtr x="-27934" y="-20802"/>
                                    </p:animMotion>
                                  </p:childTnLst>
                                </p:cTn>
                              </p:par>
                            </p:childTnLst>
                          </p:cTn>
                        </p:par>
                        <p:par>
                          <p:cTn id="66" fill="hold">
                            <p:stCondLst>
                              <p:cond delay="2000"/>
                            </p:stCondLst>
                            <p:childTnLst>
                              <p:par>
                                <p:cTn id="67" presetID="42" presetClass="path" presetSubtype="0" accel="50000" decel="50000" fill="hold" nodeType="afterEffect">
                                  <p:stCondLst>
                                    <p:cond delay="0"/>
                                  </p:stCondLst>
                                  <p:childTnLst>
                                    <p:animMotion origin="layout" path="M 1.66667E-6 2.34568E-6 L -0.05833 -0.07192 " pathEditMode="relative" rAng="0" ptsTypes="AA">
                                      <p:cBhvr>
                                        <p:cTn id="68" dur="2000" fill="hold"/>
                                        <p:tgtEl>
                                          <p:spTgt spid="42"/>
                                        </p:tgtEl>
                                        <p:attrNameLst>
                                          <p:attrName>ppt_x</p:attrName>
                                          <p:attrName>ppt_y</p:attrName>
                                        </p:attrNameLst>
                                      </p:cBhvr>
                                      <p:rCtr x="-2917" y="-3611"/>
                                    </p:animMotion>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fade">
                                      <p:cBhvr>
                                        <p:cTn id="73" dur="500"/>
                                        <p:tgtEl>
                                          <p:spTgt spid="57"/>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nodeType="clickEffect">
                                  <p:stCondLst>
                                    <p:cond delay="0"/>
                                  </p:stCondLst>
                                  <p:childTnLst>
                                    <p:animMotion origin="layout" path="M -1.66667E-6 -2.09877E-6 L -0.22205 -0.06821 " pathEditMode="relative" rAng="0" ptsTypes="AA">
                                      <p:cBhvr>
                                        <p:cTn id="77" dur="2000" fill="hold"/>
                                        <p:tgtEl>
                                          <p:spTgt spid="45"/>
                                        </p:tgtEl>
                                        <p:attrNameLst>
                                          <p:attrName>ppt_x</p:attrName>
                                          <p:attrName>ppt_y</p:attrName>
                                        </p:attrNameLst>
                                      </p:cBhvr>
                                      <p:rCtr x="-11111" y="-3426"/>
                                    </p:animMotion>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500"/>
                                        <p:tgtEl>
                                          <p:spTgt spid="55"/>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nodeType="clickEffect">
                                  <p:stCondLst>
                                    <p:cond delay="0"/>
                                  </p:stCondLst>
                                  <p:childTnLst>
                                    <p:animMotion origin="layout" path="M -0.00104 -0.00123 L -0.69132 0.62871 " pathEditMode="relative" rAng="0" ptsTypes="AA">
                                      <p:cBhvr>
                                        <p:cTn id="86" dur="2000" fill="hold"/>
                                        <p:tgtEl>
                                          <p:spTgt spid="40"/>
                                        </p:tgtEl>
                                        <p:attrNameLst>
                                          <p:attrName>ppt_x</p:attrName>
                                          <p:attrName>ppt_y</p:attrName>
                                        </p:attrNameLst>
                                      </p:cBhvr>
                                      <p:rCtr x="-34514" y="31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animBg="1"/>
      <p:bldP spid="56" grpId="0"/>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pitchFamily="2" charset="0"/>
              </a:rPr>
              <a:t>How Can Discrimination Manifest</a:t>
            </a:r>
          </a:p>
        </p:txBody>
      </p:sp>
      <p:grpSp>
        <p:nvGrpSpPr>
          <p:cNvPr id="25" name="Group 24">
            <a:extLst>
              <a:ext uri="{FF2B5EF4-FFF2-40B4-BE49-F238E27FC236}">
                <a16:creationId xmlns:a16="http://schemas.microsoft.com/office/drawing/2014/main" id="{6E8267D7-DA75-4422-95AF-702941B3F9D8}"/>
              </a:ext>
            </a:extLst>
          </p:cNvPr>
          <p:cNvGrpSpPr/>
          <p:nvPr/>
        </p:nvGrpSpPr>
        <p:grpSpPr>
          <a:xfrm>
            <a:off x="652856" y="436061"/>
            <a:ext cx="1849855" cy="1849855"/>
            <a:chOff x="652856" y="436061"/>
            <a:chExt cx="1849855" cy="1849855"/>
          </a:xfrm>
        </p:grpSpPr>
        <p:pic>
          <p:nvPicPr>
            <p:cNvPr id="4" name="Picture 3" descr="Icon&#10;&#10;Description automatically generated">
              <a:extLst>
                <a:ext uri="{FF2B5EF4-FFF2-40B4-BE49-F238E27FC236}">
                  <a16:creationId xmlns:a16="http://schemas.microsoft.com/office/drawing/2014/main" id="{7014C00B-6854-485C-9692-FBF0B466849C}"/>
                </a:ext>
              </a:extLst>
            </p:cNvPr>
            <p:cNvPicPr>
              <a:picLocks noChangeAspect="1"/>
            </p:cNvPicPr>
            <p:nvPr/>
          </p:nvPicPr>
          <p:blipFill>
            <a:blip r:embed="rId3"/>
            <a:stretch>
              <a:fillRect/>
            </a:stretch>
          </p:blipFill>
          <p:spPr>
            <a:xfrm>
              <a:off x="652856" y="436061"/>
              <a:ext cx="1849855" cy="1849855"/>
            </a:xfrm>
            <a:prstGeom prst="rect">
              <a:avLst/>
            </a:prstGeom>
          </p:spPr>
        </p:pic>
        <p:sp>
          <p:nvSpPr>
            <p:cNvPr id="48" name="TextBox 47">
              <a:extLst>
                <a:ext uri="{FF2B5EF4-FFF2-40B4-BE49-F238E27FC236}">
                  <a16:creationId xmlns:a16="http://schemas.microsoft.com/office/drawing/2014/main" id="{DE44AF4B-C344-457F-A05E-9261682C4166}"/>
                </a:ext>
              </a:extLst>
            </p:cNvPr>
            <p:cNvSpPr txBox="1"/>
            <p:nvPr/>
          </p:nvSpPr>
          <p:spPr>
            <a:xfrm>
              <a:off x="929001" y="1777152"/>
              <a:ext cx="1338771" cy="307777"/>
            </a:xfrm>
            <a:prstGeom prst="rect">
              <a:avLst/>
            </a:prstGeom>
            <a:noFill/>
          </p:spPr>
          <p:txBody>
            <a:bodyPr wrap="square" rtlCol="0">
              <a:spAutoFit/>
            </a:bodyPr>
            <a:lstStyle/>
            <a:p>
              <a:pPr algn="ctr"/>
              <a:r>
                <a:rPr lang="en-GB" sz="1400" b="1" dirty="0">
                  <a:solidFill>
                    <a:srgbClr val="005743"/>
                  </a:solidFill>
                </a:rPr>
                <a:t>Language </a:t>
              </a:r>
            </a:p>
          </p:txBody>
        </p:sp>
      </p:grpSp>
      <p:grpSp>
        <p:nvGrpSpPr>
          <p:cNvPr id="29" name="Group 28">
            <a:extLst>
              <a:ext uri="{FF2B5EF4-FFF2-40B4-BE49-F238E27FC236}">
                <a16:creationId xmlns:a16="http://schemas.microsoft.com/office/drawing/2014/main" id="{B29223D1-8BA4-4F1A-847D-123E50A5A899}"/>
              </a:ext>
            </a:extLst>
          </p:cNvPr>
          <p:cNvGrpSpPr/>
          <p:nvPr/>
        </p:nvGrpSpPr>
        <p:grpSpPr>
          <a:xfrm>
            <a:off x="2575324" y="840483"/>
            <a:ext cx="3602743" cy="3602743"/>
            <a:chOff x="2575324" y="840483"/>
            <a:chExt cx="3602743" cy="3602743"/>
          </a:xfrm>
        </p:grpSpPr>
        <p:pic>
          <p:nvPicPr>
            <p:cNvPr id="13" name="Picture 12" descr="Icon&#10;&#10;Description automatically generated">
              <a:extLst>
                <a:ext uri="{FF2B5EF4-FFF2-40B4-BE49-F238E27FC236}">
                  <a16:creationId xmlns:a16="http://schemas.microsoft.com/office/drawing/2014/main" id="{200325DB-6CE0-4BFC-9257-2F6011CCA9FF}"/>
                </a:ext>
              </a:extLst>
            </p:cNvPr>
            <p:cNvPicPr>
              <a:picLocks noChangeAspect="1"/>
            </p:cNvPicPr>
            <p:nvPr/>
          </p:nvPicPr>
          <p:blipFill>
            <a:blip r:embed="rId4"/>
            <a:stretch>
              <a:fillRect/>
            </a:stretch>
          </p:blipFill>
          <p:spPr>
            <a:xfrm>
              <a:off x="2575324" y="840483"/>
              <a:ext cx="3602743" cy="3602743"/>
            </a:xfrm>
            <a:prstGeom prst="rect">
              <a:avLst/>
            </a:prstGeom>
          </p:spPr>
        </p:pic>
        <p:sp>
          <p:nvSpPr>
            <p:cNvPr id="49" name="TextBox 48">
              <a:extLst>
                <a:ext uri="{FF2B5EF4-FFF2-40B4-BE49-F238E27FC236}">
                  <a16:creationId xmlns:a16="http://schemas.microsoft.com/office/drawing/2014/main" id="{01484252-9A35-4220-BB13-D1046E7443D3}"/>
                </a:ext>
              </a:extLst>
            </p:cNvPr>
            <p:cNvSpPr txBox="1"/>
            <p:nvPr/>
          </p:nvSpPr>
          <p:spPr>
            <a:xfrm>
              <a:off x="3696572" y="3612562"/>
              <a:ext cx="1338771" cy="307777"/>
            </a:xfrm>
            <a:prstGeom prst="rect">
              <a:avLst/>
            </a:prstGeom>
            <a:noFill/>
          </p:spPr>
          <p:txBody>
            <a:bodyPr wrap="square" rtlCol="0">
              <a:spAutoFit/>
            </a:bodyPr>
            <a:lstStyle/>
            <a:p>
              <a:pPr algn="ctr"/>
              <a:r>
                <a:rPr lang="en-GB" sz="1400" b="1" dirty="0">
                  <a:solidFill>
                    <a:srgbClr val="005743"/>
                  </a:solidFill>
                </a:rPr>
                <a:t>On Pitch </a:t>
              </a:r>
            </a:p>
          </p:txBody>
        </p:sp>
      </p:grpSp>
      <p:grpSp>
        <p:nvGrpSpPr>
          <p:cNvPr id="30" name="Group 29">
            <a:extLst>
              <a:ext uri="{FF2B5EF4-FFF2-40B4-BE49-F238E27FC236}">
                <a16:creationId xmlns:a16="http://schemas.microsoft.com/office/drawing/2014/main" id="{266014E4-4D19-40B9-871A-25DC30E788E5}"/>
              </a:ext>
            </a:extLst>
          </p:cNvPr>
          <p:cNvGrpSpPr/>
          <p:nvPr/>
        </p:nvGrpSpPr>
        <p:grpSpPr>
          <a:xfrm>
            <a:off x="6160168" y="865995"/>
            <a:ext cx="1946716" cy="1219591"/>
            <a:chOff x="6160168" y="865995"/>
            <a:chExt cx="1946716" cy="1219591"/>
          </a:xfrm>
        </p:grpSpPr>
        <p:pic>
          <p:nvPicPr>
            <p:cNvPr id="16" name="Picture 15" descr="A picture containing text, clipart&#10;&#10;Description automatically generated">
              <a:extLst>
                <a:ext uri="{FF2B5EF4-FFF2-40B4-BE49-F238E27FC236}">
                  <a16:creationId xmlns:a16="http://schemas.microsoft.com/office/drawing/2014/main" id="{F4202C0C-7DF4-4671-8341-D158050D758E}"/>
                </a:ext>
              </a:extLst>
            </p:cNvPr>
            <p:cNvPicPr>
              <a:picLocks noChangeAspect="1"/>
            </p:cNvPicPr>
            <p:nvPr/>
          </p:nvPicPr>
          <p:blipFill>
            <a:blip r:embed="rId5"/>
            <a:stretch>
              <a:fillRect/>
            </a:stretch>
          </p:blipFill>
          <p:spPr>
            <a:xfrm>
              <a:off x="6160168" y="865995"/>
              <a:ext cx="1946716" cy="989985"/>
            </a:xfrm>
            <a:prstGeom prst="rect">
              <a:avLst/>
            </a:prstGeom>
          </p:spPr>
        </p:pic>
        <p:sp>
          <p:nvSpPr>
            <p:cNvPr id="50" name="TextBox 49">
              <a:extLst>
                <a:ext uri="{FF2B5EF4-FFF2-40B4-BE49-F238E27FC236}">
                  <a16:creationId xmlns:a16="http://schemas.microsoft.com/office/drawing/2014/main" id="{4AD3994C-F1AC-4E4D-AED0-2AD4D7DA2CBE}"/>
                </a:ext>
              </a:extLst>
            </p:cNvPr>
            <p:cNvSpPr txBox="1"/>
            <p:nvPr/>
          </p:nvSpPr>
          <p:spPr>
            <a:xfrm>
              <a:off x="6467720" y="1777809"/>
              <a:ext cx="1338771" cy="307777"/>
            </a:xfrm>
            <a:prstGeom prst="rect">
              <a:avLst/>
            </a:prstGeom>
            <a:noFill/>
          </p:spPr>
          <p:txBody>
            <a:bodyPr wrap="square" rtlCol="0">
              <a:spAutoFit/>
            </a:bodyPr>
            <a:lstStyle/>
            <a:p>
              <a:pPr algn="ctr"/>
              <a:r>
                <a:rPr lang="en-GB" sz="1400" b="1" dirty="0">
                  <a:solidFill>
                    <a:srgbClr val="005743"/>
                  </a:solidFill>
                </a:rPr>
                <a:t>Banter</a:t>
              </a:r>
            </a:p>
          </p:txBody>
        </p:sp>
      </p:grpSp>
      <p:grpSp>
        <p:nvGrpSpPr>
          <p:cNvPr id="26" name="Group 25">
            <a:extLst>
              <a:ext uri="{FF2B5EF4-FFF2-40B4-BE49-F238E27FC236}">
                <a16:creationId xmlns:a16="http://schemas.microsoft.com/office/drawing/2014/main" id="{582B9CAB-0FF7-4F63-971D-90489094496E}"/>
              </a:ext>
            </a:extLst>
          </p:cNvPr>
          <p:cNvGrpSpPr/>
          <p:nvPr/>
        </p:nvGrpSpPr>
        <p:grpSpPr>
          <a:xfrm>
            <a:off x="716174" y="2200347"/>
            <a:ext cx="1822843" cy="1941011"/>
            <a:chOff x="716174" y="2200347"/>
            <a:chExt cx="1822843" cy="1941011"/>
          </a:xfrm>
        </p:grpSpPr>
        <p:pic>
          <p:nvPicPr>
            <p:cNvPr id="19" name="Picture 18" descr="Icon&#10;&#10;Description automatically generated">
              <a:extLst>
                <a:ext uri="{FF2B5EF4-FFF2-40B4-BE49-F238E27FC236}">
                  <a16:creationId xmlns:a16="http://schemas.microsoft.com/office/drawing/2014/main" id="{E74AD32B-9A53-4117-91C9-85BB5A83DDBC}"/>
                </a:ext>
              </a:extLst>
            </p:cNvPr>
            <p:cNvPicPr>
              <a:picLocks noChangeAspect="1"/>
            </p:cNvPicPr>
            <p:nvPr/>
          </p:nvPicPr>
          <p:blipFill>
            <a:blip r:embed="rId6"/>
            <a:stretch>
              <a:fillRect/>
            </a:stretch>
          </p:blipFill>
          <p:spPr>
            <a:xfrm>
              <a:off x="716174" y="2200347"/>
              <a:ext cx="1822843" cy="1642501"/>
            </a:xfrm>
            <a:prstGeom prst="rect">
              <a:avLst/>
            </a:prstGeom>
          </p:spPr>
        </p:pic>
        <p:sp>
          <p:nvSpPr>
            <p:cNvPr id="51" name="TextBox 50">
              <a:extLst>
                <a:ext uri="{FF2B5EF4-FFF2-40B4-BE49-F238E27FC236}">
                  <a16:creationId xmlns:a16="http://schemas.microsoft.com/office/drawing/2014/main" id="{A097F74A-3FE6-41E2-8576-2C66CA8748EA}"/>
                </a:ext>
              </a:extLst>
            </p:cNvPr>
            <p:cNvSpPr txBox="1"/>
            <p:nvPr/>
          </p:nvSpPr>
          <p:spPr>
            <a:xfrm>
              <a:off x="961501" y="3833581"/>
              <a:ext cx="1338771" cy="307777"/>
            </a:xfrm>
            <a:prstGeom prst="rect">
              <a:avLst/>
            </a:prstGeom>
            <a:noFill/>
          </p:spPr>
          <p:txBody>
            <a:bodyPr wrap="square" rtlCol="0">
              <a:spAutoFit/>
            </a:bodyPr>
            <a:lstStyle/>
            <a:p>
              <a:pPr algn="ctr"/>
              <a:r>
                <a:rPr lang="en-GB" sz="1400" b="1" dirty="0">
                  <a:solidFill>
                    <a:srgbClr val="005743"/>
                  </a:solidFill>
                </a:rPr>
                <a:t>Bullying </a:t>
              </a:r>
            </a:p>
          </p:txBody>
        </p:sp>
      </p:grpSp>
      <p:grpSp>
        <p:nvGrpSpPr>
          <p:cNvPr id="52" name="Group 51">
            <a:extLst>
              <a:ext uri="{FF2B5EF4-FFF2-40B4-BE49-F238E27FC236}">
                <a16:creationId xmlns:a16="http://schemas.microsoft.com/office/drawing/2014/main" id="{8DF9826F-94C0-4DD6-9E82-1BBF7534D26B}"/>
              </a:ext>
            </a:extLst>
          </p:cNvPr>
          <p:cNvGrpSpPr/>
          <p:nvPr/>
        </p:nvGrpSpPr>
        <p:grpSpPr>
          <a:xfrm>
            <a:off x="6159566" y="2180783"/>
            <a:ext cx="1947318" cy="1975089"/>
            <a:chOff x="6159566" y="2180783"/>
            <a:chExt cx="1947318" cy="1975089"/>
          </a:xfrm>
        </p:grpSpPr>
        <p:pic>
          <p:nvPicPr>
            <p:cNvPr id="23" name="Picture 22" descr="A black and white logo&#10;&#10;Description automatically generated with low confidence">
              <a:extLst>
                <a:ext uri="{FF2B5EF4-FFF2-40B4-BE49-F238E27FC236}">
                  <a16:creationId xmlns:a16="http://schemas.microsoft.com/office/drawing/2014/main" id="{DCBC7CBA-8D8A-46A3-8909-FA2BA18E6502}"/>
                </a:ext>
              </a:extLst>
            </p:cNvPr>
            <p:cNvPicPr>
              <a:picLocks noChangeAspect="1"/>
            </p:cNvPicPr>
            <p:nvPr/>
          </p:nvPicPr>
          <p:blipFill>
            <a:blip r:embed="rId7"/>
            <a:stretch>
              <a:fillRect/>
            </a:stretch>
          </p:blipFill>
          <p:spPr>
            <a:xfrm>
              <a:off x="6159566" y="2180783"/>
              <a:ext cx="1947318" cy="1633234"/>
            </a:xfrm>
            <a:prstGeom prst="rect">
              <a:avLst/>
            </a:prstGeom>
          </p:spPr>
        </p:pic>
        <p:sp>
          <p:nvSpPr>
            <p:cNvPr id="58" name="TextBox 57">
              <a:extLst>
                <a:ext uri="{FF2B5EF4-FFF2-40B4-BE49-F238E27FC236}">
                  <a16:creationId xmlns:a16="http://schemas.microsoft.com/office/drawing/2014/main" id="{CC0E0652-3C82-4171-A905-73030421ABDF}"/>
                </a:ext>
              </a:extLst>
            </p:cNvPr>
            <p:cNvSpPr txBox="1"/>
            <p:nvPr/>
          </p:nvSpPr>
          <p:spPr>
            <a:xfrm>
              <a:off x="6467720" y="3848095"/>
              <a:ext cx="1338771" cy="307777"/>
            </a:xfrm>
            <a:prstGeom prst="rect">
              <a:avLst/>
            </a:prstGeom>
            <a:noFill/>
          </p:spPr>
          <p:txBody>
            <a:bodyPr wrap="square" rtlCol="0">
              <a:spAutoFit/>
            </a:bodyPr>
            <a:lstStyle/>
            <a:p>
              <a:pPr algn="ctr"/>
              <a:r>
                <a:rPr lang="en-GB" sz="1400" b="1" dirty="0">
                  <a:solidFill>
                    <a:srgbClr val="005743"/>
                  </a:solidFill>
                </a:rPr>
                <a:t>Stereotyping  </a:t>
              </a:r>
            </a:p>
          </p:txBody>
        </p:sp>
      </p:grpSp>
    </p:spTree>
    <p:extLst>
      <p:ext uri="{BB962C8B-B14F-4D97-AF65-F5344CB8AC3E}">
        <p14:creationId xmlns:p14="http://schemas.microsoft.com/office/powerpoint/2010/main" val="329232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pitchFamily="2" charset="0"/>
              </a:rPr>
              <a:t>How It Can Impact Individuals? </a:t>
            </a:r>
          </a:p>
        </p:txBody>
      </p:sp>
      <p:sp>
        <p:nvSpPr>
          <p:cNvPr id="18" name="TextBox 17">
            <a:extLst>
              <a:ext uri="{FF2B5EF4-FFF2-40B4-BE49-F238E27FC236}">
                <a16:creationId xmlns:a16="http://schemas.microsoft.com/office/drawing/2014/main" id="{FEEBCD0C-3CF1-4478-A064-9132CDFD8698}"/>
              </a:ext>
            </a:extLst>
          </p:cNvPr>
          <p:cNvSpPr txBox="1"/>
          <p:nvPr/>
        </p:nvSpPr>
        <p:spPr>
          <a:xfrm>
            <a:off x="1539749" y="1128041"/>
            <a:ext cx="1551487" cy="369332"/>
          </a:xfrm>
          <a:prstGeom prst="rect">
            <a:avLst/>
          </a:prstGeom>
          <a:noFill/>
        </p:spPr>
        <p:txBody>
          <a:bodyPr wrap="square" rtlCol="0">
            <a:spAutoFit/>
          </a:bodyPr>
          <a:lstStyle/>
          <a:p>
            <a:pPr algn="ctr"/>
            <a:r>
              <a:rPr lang="en-GB" b="1" dirty="0">
                <a:solidFill>
                  <a:srgbClr val="005743"/>
                </a:solidFill>
              </a:rPr>
              <a:t>Victim</a:t>
            </a:r>
            <a:r>
              <a:rPr lang="en-GB" dirty="0">
                <a:solidFill>
                  <a:srgbClr val="005743"/>
                </a:solidFill>
              </a:rPr>
              <a:t> </a:t>
            </a:r>
          </a:p>
        </p:txBody>
      </p:sp>
      <p:sp>
        <p:nvSpPr>
          <p:cNvPr id="20" name="TextBox 19">
            <a:extLst>
              <a:ext uri="{FF2B5EF4-FFF2-40B4-BE49-F238E27FC236}">
                <a16:creationId xmlns:a16="http://schemas.microsoft.com/office/drawing/2014/main" id="{8770A65C-6ED0-4822-8818-2FCCB938A9F8}"/>
              </a:ext>
            </a:extLst>
          </p:cNvPr>
          <p:cNvSpPr txBox="1"/>
          <p:nvPr/>
        </p:nvSpPr>
        <p:spPr>
          <a:xfrm>
            <a:off x="5678612" y="1128041"/>
            <a:ext cx="1551487" cy="369332"/>
          </a:xfrm>
          <a:prstGeom prst="rect">
            <a:avLst/>
          </a:prstGeom>
          <a:noFill/>
        </p:spPr>
        <p:txBody>
          <a:bodyPr wrap="square" rtlCol="0">
            <a:spAutoFit/>
          </a:bodyPr>
          <a:lstStyle/>
          <a:p>
            <a:pPr algn="ctr"/>
            <a:r>
              <a:rPr lang="en-GB" b="1" dirty="0">
                <a:solidFill>
                  <a:srgbClr val="005743"/>
                </a:solidFill>
              </a:rPr>
              <a:t>You</a:t>
            </a:r>
            <a:endParaRPr lang="en-GB" sz="1400" b="1" dirty="0">
              <a:solidFill>
                <a:srgbClr val="005743"/>
              </a:solidFill>
            </a:endParaRPr>
          </a:p>
        </p:txBody>
      </p:sp>
      <p:cxnSp>
        <p:nvCxnSpPr>
          <p:cNvPr id="5" name="Straight Connector 4">
            <a:extLst>
              <a:ext uri="{FF2B5EF4-FFF2-40B4-BE49-F238E27FC236}">
                <a16:creationId xmlns:a16="http://schemas.microsoft.com/office/drawing/2014/main" id="{4D4CC48D-2253-4D5F-A0E5-14369E51FC98}"/>
              </a:ext>
            </a:extLst>
          </p:cNvPr>
          <p:cNvCxnSpPr/>
          <p:nvPr/>
        </p:nvCxnSpPr>
        <p:spPr>
          <a:xfrm>
            <a:off x="4572000" y="1128041"/>
            <a:ext cx="0" cy="3423333"/>
          </a:xfrm>
          <a:prstGeom prst="line">
            <a:avLst/>
          </a:prstGeom>
          <a:ln>
            <a:solidFill>
              <a:srgbClr val="005743"/>
            </a:solidFill>
          </a:ln>
        </p:spPr>
        <p:style>
          <a:lnRef idx="2">
            <a:schemeClr val="accent3"/>
          </a:lnRef>
          <a:fillRef idx="0">
            <a:schemeClr val="accent3"/>
          </a:fillRef>
          <a:effectRef idx="1">
            <a:schemeClr val="accent3"/>
          </a:effectRef>
          <a:fontRef idx="minor">
            <a:schemeClr val="tx1"/>
          </a:fontRef>
        </p:style>
      </p:cxnSp>
      <p:sp>
        <p:nvSpPr>
          <p:cNvPr id="22" name="TextBox 21">
            <a:extLst>
              <a:ext uri="{FF2B5EF4-FFF2-40B4-BE49-F238E27FC236}">
                <a16:creationId xmlns:a16="http://schemas.microsoft.com/office/drawing/2014/main" id="{8008B9F4-7C0A-4A28-BFD0-BA7B47D10700}"/>
              </a:ext>
            </a:extLst>
          </p:cNvPr>
          <p:cNvSpPr txBox="1"/>
          <p:nvPr/>
        </p:nvSpPr>
        <p:spPr>
          <a:xfrm>
            <a:off x="1539749" y="1684932"/>
            <a:ext cx="1551487" cy="307777"/>
          </a:xfrm>
          <a:prstGeom prst="rect">
            <a:avLst/>
          </a:prstGeom>
          <a:noFill/>
        </p:spPr>
        <p:txBody>
          <a:bodyPr wrap="square" rtlCol="0">
            <a:spAutoFit/>
          </a:bodyPr>
          <a:lstStyle/>
          <a:p>
            <a:pPr algn="ctr"/>
            <a:r>
              <a:rPr lang="en-GB" sz="1400" dirty="0">
                <a:solidFill>
                  <a:srgbClr val="005743"/>
                </a:solidFill>
              </a:rPr>
              <a:t>Feeling alone </a:t>
            </a:r>
          </a:p>
        </p:txBody>
      </p:sp>
      <p:sp>
        <p:nvSpPr>
          <p:cNvPr id="24" name="TextBox 23">
            <a:extLst>
              <a:ext uri="{FF2B5EF4-FFF2-40B4-BE49-F238E27FC236}">
                <a16:creationId xmlns:a16="http://schemas.microsoft.com/office/drawing/2014/main" id="{769F0B16-A49F-4694-A80F-31C5E25FD6D2}"/>
              </a:ext>
            </a:extLst>
          </p:cNvPr>
          <p:cNvSpPr txBox="1"/>
          <p:nvPr/>
        </p:nvSpPr>
        <p:spPr>
          <a:xfrm>
            <a:off x="5744483" y="1684932"/>
            <a:ext cx="1551487" cy="307777"/>
          </a:xfrm>
          <a:prstGeom prst="rect">
            <a:avLst/>
          </a:prstGeom>
          <a:noFill/>
        </p:spPr>
        <p:txBody>
          <a:bodyPr wrap="square" rtlCol="0">
            <a:spAutoFit/>
          </a:bodyPr>
          <a:lstStyle/>
          <a:p>
            <a:pPr algn="ctr"/>
            <a:r>
              <a:rPr lang="en-GB" sz="1400" dirty="0">
                <a:solidFill>
                  <a:srgbClr val="005743"/>
                </a:solidFill>
              </a:rPr>
              <a:t>Club disciplinary</a:t>
            </a:r>
          </a:p>
        </p:txBody>
      </p:sp>
      <p:sp>
        <p:nvSpPr>
          <p:cNvPr id="27" name="TextBox 26">
            <a:extLst>
              <a:ext uri="{FF2B5EF4-FFF2-40B4-BE49-F238E27FC236}">
                <a16:creationId xmlns:a16="http://schemas.microsoft.com/office/drawing/2014/main" id="{62AA6877-DB39-47F7-BCD2-71906BE1328D}"/>
              </a:ext>
            </a:extLst>
          </p:cNvPr>
          <p:cNvSpPr txBox="1"/>
          <p:nvPr/>
        </p:nvSpPr>
        <p:spPr>
          <a:xfrm>
            <a:off x="1539749" y="2935348"/>
            <a:ext cx="1551487" cy="307777"/>
          </a:xfrm>
          <a:prstGeom prst="rect">
            <a:avLst/>
          </a:prstGeom>
          <a:noFill/>
        </p:spPr>
        <p:txBody>
          <a:bodyPr wrap="square" rtlCol="0">
            <a:spAutoFit/>
          </a:bodyPr>
          <a:lstStyle/>
          <a:p>
            <a:pPr algn="ctr"/>
            <a:r>
              <a:rPr lang="en-GB" sz="1400" dirty="0">
                <a:solidFill>
                  <a:srgbClr val="005743"/>
                </a:solidFill>
              </a:rPr>
              <a:t>Fear</a:t>
            </a:r>
          </a:p>
        </p:txBody>
      </p:sp>
      <p:sp>
        <p:nvSpPr>
          <p:cNvPr id="28" name="TextBox 27">
            <a:extLst>
              <a:ext uri="{FF2B5EF4-FFF2-40B4-BE49-F238E27FC236}">
                <a16:creationId xmlns:a16="http://schemas.microsoft.com/office/drawing/2014/main" id="{4689A859-2ABC-46CA-B30D-84B6273DA7FF}"/>
              </a:ext>
            </a:extLst>
          </p:cNvPr>
          <p:cNvSpPr txBox="1"/>
          <p:nvPr/>
        </p:nvSpPr>
        <p:spPr>
          <a:xfrm>
            <a:off x="1504388" y="2310140"/>
            <a:ext cx="1551487" cy="307777"/>
          </a:xfrm>
          <a:prstGeom prst="rect">
            <a:avLst/>
          </a:prstGeom>
          <a:noFill/>
        </p:spPr>
        <p:txBody>
          <a:bodyPr wrap="square" rtlCol="0">
            <a:spAutoFit/>
          </a:bodyPr>
          <a:lstStyle/>
          <a:p>
            <a:pPr algn="ctr"/>
            <a:r>
              <a:rPr lang="en-GB" sz="1400" dirty="0">
                <a:solidFill>
                  <a:srgbClr val="005743"/>
                </a:solidFill>
              </a:rPr>
              <a:t>Impacts family </a:t>
            </a:r>
          </a:p>
        </p:txBody>
      </p:sp>
      <p:sp>
        <p:nvSpPr>
          <p:cNvPr id="31" name="TextBox 30">
            <a:extLst>
              <a:ext uri="{FF2B5EF4-FFF2-40B4-BE49-F238E27FC236}">
                <a16:creationId xmlns:a16="http://schemas.microsoft.com/office/drawing/2014/main" id="{C64509FF-3A62-4F78-A975-0747F079A381}"/>
              </a:ext>
            </a:extLst>
          </p:cNvPr>
          <p:cNvSpPr txBox="1"/>
          <p:nvPr/>
        </p:nvSpPr>
        <p:spPr>
          <a:xfrm>
            <a:off x="5744480" y="2263143"/>
            <a:ext cx="1551487" cy="307777"/>
          </a:xfrm>
          <a:prstGeom prst="rect">
            <a:avLst/>
          </a:prstGeom>
          <a:noFill/>
        </p:spPr>
        <p:txBody>
          <a:bodyPr wrap="square" rtlCol="0">
            <a:spAutoFit/>
          </a:bodyPr>
          <a:lstStyle/>
          <a:p>
            <a:pPr algn="ctr"/>
            <a:r>
              <a:rPr lang="en-GB" sz="1400" dirty="0">
                <a:solidFill>
                  <a:srgbClr val="005743"/>
                </a:solidFill>
              </a:rPr>
              <a:t>FA disciplinary </a:t>
            </a:r>
          </a:p>
        </p:txBody>
      </p:sp>
      <p:sp>
        <p:nvSpPr>
          <p:cNvPr id="32" name="TextBox 31">
            <a:extLst>
              <a:ext uri="{FF2B5EF4-FFF2-40B4-BE49-F238E27FC236}">
                <a16:creationId xmlns:a16="http://schemas.microsoft.com/office/drawing/2014/main" id="{4DB4D8B2-8532-479F-99C1-625659B64B0D}"/>
              </a:ext>
            </a:extLst>
          </p:cNvPr>
          <p:cNvSpPr txBox="1"/>
          <p:nvPr/>
        </p:nvSpPr>
        <p:spPr>
          <a:xfrm>
            <a:off x="5744481" y="2841355"/>
            <a:ext cx="1551487" cy="523220"/>
          </a:xfrm>
          <a:prstGeom prst="rect">
            <a:avLst/>
          </a:prstGeom>
          <a:noFill/>
        </p:spPr>
        <p:txBody>
          <a:bodyPr wrap="square" rtlCol="0">
            <a:spAutoFit/>
          </a:bodyPr>
          <a:lstStyle/>
          <a:p>
            <a:pPr algn="ctr"/>
            <a:r>
              <a:rPr lang="en-GB" sz="1400" dirty="0">
                <a:solidFill>
                  <a:srgbClr val="005743"/>
                </a:solidFill>
              </a:rPr>
              <a:t>Impact on reputation </a:t>
            </a:r>
          </a:p>
        </p:txBody>
      </p:sp>
      <p:sp>
        <p:nvSpPr>
          <p:cNvPr id="33" name="TextBox 32">
            <a:extLst>
              <a:ext uri="{FF2B5EF4-FFF2-40B4-BE49-F238E27FC236}">
                <a16:creationId xmlns:a16="http://schemas.microsoft.com/office/drawing/2014/main" id="{E821600E-D9AB-43DB-971C-143B38F008AF}"/>
              </a:ext>
            </a:extLst>
          </p:cNvPr>
          <p:cNvSpPr txBox="1"/>
          <p:nvPr/>
        </p:nvSpPr>
        <p:spPr>
          <a:xfrm>
            <a:off x="1539749" y="3462366"/>
            <a:ext cx="1551487" cy="523220"/>
          </a:xfrm>
          <a:prstGeom prst="rect">
            <a:avLst/>
          </a:prstGeom>
          <a:noFill/>
        </p:spPr>
        <p:txBody>
          <a:bodyPr wrap="square" rtlCol="0">
            <a:spAutoFit/>
          </a:bodyPr>
          <a:lstStyle/>
          <a:p>
            <a:pPr algn="ctr"/>
            <a:r>
              <a:rPr lang="en-GB" sz="1400" dirty="0">
                <a:solidFill>
                  <a:srgbClr val="005743"/>
                </a:solidFill>
              </a:rPr>
              <a:t>May not play at their best </a:t>
            </a:r>
          </a:p>
        </p:txBody>
      </p:sp>
      <p:sp>
        <p:nvSpPr>
          <p:cNvPr id="34" name="TextBox 33">
            <a:extLst>
              <a:ext uri="{FF2B5EF4-FFF2-40B4-BE49-F238E27FC236}">
                <a16:creationId xmlns:a16="http://schemas.microsoft.com/office/drawing/2014/main" id="{C17B65DB-20FE-4C1C-96E6-93C9C079605B}"/>
              </a:ext>
            </a:extLst>
          </p:cNvPr>
          <p:cNvSpPr txBox="1"/>
          <p:nvPr/>
        </p:nvSpPr>
        <p:spPr>
          <a:xfrm>
            <a:off x="5744479" y="3570087"/>
            <a:ext cx="1551487" cy="307777"/>
          </a:xfrm>
          <a:prstGeom prst="rect">
            <a:avLst/>
          </a:prstGeom>
          <a:noFill/>
        </p:spPr>
        <p:txBody>
          <a:bodyPr wrap="square" rtlCol="0">
            <a:spAutoFit/>
          </a:bodyPr>
          <a:lstStyle/>
          <a:p>
            <a:pPr algn="ctr"/>
            <a:r>
              <a:rPr lang="en-GB" sz="1400" dirty="0">
                <a:solidFill>
                  <a:srgbClr val="005743"/>
                </a:solidFill>
              </a:rPr>
              <a:t>Suspension </a:t>
            </a:r>
          </a:p>
        </p:txBody>
      </p:sp>
    </p:spTree>
    <p:extLst>
      <p:ext uri="{BB962C8B-B14F-4D97-AF65-F5344CB8AC3E}">
        <p14:creationId xmlns:p14="http://schemas.microsoft.com/office/powerpoint/2010/main" val="233904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P spid="27" grpId="0"/>
      <p:bldP spid="28" grpId="0"/>
      <p:bldP spid="31" grpId="0"/>
      <p:bldP spid="32" grpId="0"/>
      <p:bldP spid="33"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36" y="139756"/>
            <a:ext cx="7788570" cy="700727"/>
          </a:xfrm>
        </p:spPr>
        <p:txBody>
          <a:bodyPr>
            <a:normAutofit/>
          </a:bodyPr>
          <a:lstStyle/>
          <a:p>
            <a:r>
              <a:rPr lang="en-US" dirty="0"/>
              <a:t>Equality, Diversity and Inclusion – For You</a:t>
            </a:r>
            <a:endParaRPr lang="en-US" dirty="0">
              <a:latin typeface="Karla" pitchFamily="2" charset="0"/>
            </a:endParaRPr>
          </a:p>
        </p:txBody>
      </p:sp>
      <p:pic>
        <p:nvPicPr>
          <p:cNvPr id="4" name="LFE - Equality &amp; Diversity For You">
            <a:hlinkClick r:id="" action="ppaction://media"/>
            <a:extLst>
              <a:ext uri="{FF2B5EF4-FFF2-40B4-BE49-F238E27FC236}">
                <a16:creationId xmlns:a16="http://schemas.microsoft.com/office/drawing/2014/main" id="{E2E8C4F4-820E-4383-953B-8BD8158DF9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59758"/>
            <a:ext cx="9144000" cy="4383741"/>
          </a:xfrm>
          <a:prstGeom prst="rect">
            <a:avLst/>
          </a:prstGeom>
        </p:spPr>
      </p:pic>
    </p:spTree>
    <p:extLst>
      <p:ext uri="{BB962C8B-B14F-4D97-AF65-F5344CB8AC3E}">
        <p14:creationId xmlns:p14="http://schemas.microsoft.com/office/powerpoint/2010/main" val="16619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4779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1B322A38967445BDBF93FBF5A36E6C" ma:contentTypeVersion="16" ma:contentTypeDescription="Create a new document." ma:contentTypeScope="" ma:versionID="31f0d19c4b98d9e586e78540d23b9f74">
  <xsd:schema xmlns:xsd="http://www.w3.org/2001/XMLSchema" xmlns:xs="http://www.w3.org/2001/XMLSchema" xmlns:p="http://schemas.microsoft.com/office/2006/metadata/properties" xmlns:ns2="263c2fc7-2453-402b-a801-e14d9568aba9" xmlns:ns3="e2eb6e67-0db4-4da0-b73e-12c7af6760f7" targetNamespace="http://schemas.microsoft.com/office/2006/metadata/properties" ma:root="true" ma:fieldsID="6128cc2f167eb075761d2c97306a9823" ns2:_="" ns3:_="">
    <xsd:import namespace="263c2fc7-2453-402b-a801-e14d9568aba9"/>
    <xsd:import namespace="e2eb6e67-0db4-4da0-b73e-12c7af6760f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3c2fc7-2453-402b-a801-e14d9568ab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0d5eb96-e97b-4ef6-9677-b94ba12ebb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2eb6e67-0db4-4da0-b73e-12c7af6760f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ca88d88-05e8-477d-9b04-2c23ee1b6bbe}" ma:internalName="TaxCatchAll" ma:showField="CatchAllData" ma:web="e2eb6e67-0db4-4da0-b73e-12c7af6760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F5051C-C6E8-4327-AF9C-7FE9164097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3c2fc7-2453-402b-a801-e14d9568aba9"/>
    <ds:schemaRef ds:uri="e2eb6e67-0db4-4da0-b73e-12c7af6760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9FF3C5-DA69-4AD0-9579-E231F1B28F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860</Words>
  <Application>Microsoft Office PowerPoint</Application>
  <PresentationFormat>On-screen Show (16:9)</PresentationFormat>
  <Paragraphs>140</Paragraphs>
  <Slides>7</Slides>
  <Notes>7</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vt:i4>
      </vt:variant>
    </vt:vector>
  </HeadingPairs>
  <TitlesOfParts>
    <vt:vector size="14" baseType="lpstr">
      <vt:lpstr>Arial</vt:lpstr>
      <vt:lpstr>Calibri</vt:lpstr>
      <vt:lpstr>EFL Light</vt:lpstr>
      <vt:lpstr>Karla</vt:lpstr>
      <vt:lpstr>Lato</vt:lpstr>
      <vt:lpstr>Office Theme</vt:lpstr>
      <vt:lpstr>Custom Design</vt:lpstr>
      <vt:lpstr>Discrimination </vt:lpstr>
      <vt:lpstr>What is Equality, Diversity &amp; Inclusion? </vt:lpstr>
      <vt:lpstr>Protected Characteristics </vt:lpstr>
      <vt:lpstr>How Can Discrimination Manifest</vt:lpstr>
      <vt:lpstr>How It Can Impact Individuals? </vt:lpstr>
      <vt:lpstr>Equality, Diversity and Inclusion – For You</vt:lpstr>
      <vt:lpstr>PowerPoint Presentation</vt:lpstr>
    </vt:vector>
  </TitlesOfParts>
  <Company>ICG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Stephen Taylor</dc:creator>
  <cp:lastModifiedBy>Simon Williams</cp:lastModifiedBy>
  <cp:revision>38</cp:revision>
  <dcterms:created xsi:type="dcterms:W3CDTF">2019-09-16T12:00:01Z</dcterms:created>
  <dcterms:modified xsi:type="dcterms:W3CDTF">2023-07-13T08:14:05Z</dcterms:modified>
</cp:coreProperties>
</file>